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97" r:id="rId5"/>
    <p:sldId id="299" r:id="rId6"/>
    <p:sldId id="261" r:id="rId7"/>
    <p:sldId id="349" r:id="rId8"/>
    <p:sldId id="348" r:id="rId9"/>
    <p:sldId id="329" r:id="rId10"/>
    <p:sldId id="315" r:id="rId11"/>
    <p:sldId id="316" r:id="rId12"/>
    <p:sldId id="317" r:id="rId13"/>
    <p:sldId id="336" r:id="rId14"/>
    <p:sldId id="340" r:id="rId15"/>
    <p:sldId id="341" r:id="rId16"/>
    <p:sldId id="303" r:id="rId17"/>
    <p:sldId id="339" r:id="rId18"/>
    <p:sldId id="313" r:id="rId19"/>
    <p:sldId id="350" r:id="rId20"/>
    <p:sldId id="337" r:id="rId21"/>
    <p:sldId id="282" r:id="rId22"/>
    <p:sldId id="309" r:id="rId23"/>
    <p:sldId id="311" r:id="rId24"/>
    <p:sldId id="312" r:id="rId25"/>
    <p:sldId id="345" r:id="rId26"/>
    <p:sldId id="338" r:id="rId27"/>
    <p:sldId id="319" r:id="rId28"/>
    <p:sldId id="320" r:id="rId29"/>
    <p:sldId id="342" r:id="rId30"/>
    <p:sldId id="343" r:id="rId31"/>
    <p:sldId id="344" r:id="rId32"/>
    <p:sldId id="322" r:id="rId33"/>
    <p:sldId id="3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C44A0-C66E-4250-83AF-E55FCBC937C1}" v="15" dt="2023-03-27T18:05:2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73" d="100"/>
          <a:sy n="73" d="100"/>
        </p:scale>
        <p:origin x="2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C3ED547A-EB58-4113-AD57-29217E729BEA}">
      <dgm:prSet/>
      <dgm:spPr/>
      <dgm:t>
        <a:bodyPr/>
        <a:lstStyle/>
        <a:p>
          <a:r>
            <a:rPr lang="en-US" dirty="0">
              <a:latin typeface="Century Gothic" panose="020B0502020202020204" pitchFamily="34" charset="0"/>
            </a:rPr>
            <a:t>Initial Inspection</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Routine Inspection</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Abbreviated Inspection</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53985C79-CEFB-471C-A098-097DFE42B3F9}">
      <dgm:prSet/>
      <dgm:spPr/>
      <dgm:t>
        <a:bodyPr/>
        <a:lstStyle/>
        <a:p>
          <a:r>
            <a:rPr lang="en-US" dirty="0">
              <a:latin typeface="Century Gothic" panose="020B0502020202020204" pitchFamily="34" charset="0"/>
            </a:rPr>
            <a:t>Re-inspection</a:t>
          </a:r>
        </a:p>
      </dgm:t>
    </dgm:pt>
    <dgm:pt modelId="{39F5744B-6885-49CB-AA42-54E2AB09D52D}" type="parTrans" cxnId="{C54EA4E7-C039-4368-AEEB-75EBDE5A17D5}">
      <dgm:prSet/>
      <dgm:spPr/>
      <dgm:t>
        <a:bodyPr/>
        <a:lstStyle/>
        <a:p>
          <a:endParaRPr lang="en-US"/>
        </a:p>
      </dgm:t>
    </dgm:pt>
    <dgm:pt modelId="{0C864F09-C3A2-4902-ACB4-DB6389272C62}" type="sibTrans" cxnId="{C54EA4E7-C039-4368-AEEB-75EBDE5A17D5}">
      <dgm:prSet/>
      <dgm:spPr/>
      <dgm:t>
        <a:bodyPr/>
        <a:lstStyle/>
        <a:p>
          <a:endParaRPr lang="en-US"/>
        </a:p>
      </dgm:t>
    </dgm:pt>
    <dgm:pt modelId="{BCF1BC92-FEF9-4538-B03F-F71C1448A3F9}">
      <dgm:prSet/>
      <dgm:spPr/>
      <dgm:t>
        <a:bodyPr/>
        <a:lstStyle/>
        <a:p>
          <a:r>
            <a:rPr lang="en-US" dirty="0">
              <a:latin typeface="Century Gothic" panose="020B0502020202020204" pitchFamily="34" charset="0"/>
            </a:rPr>
            <a:t>Renewal Inspection</a:t>
          </a: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n-US" dirty="0">
              <a:latin typeface="Century Gothic" panose="020B0502020202020204" pitchFamily="34" charset="0"/>
            </a:rPr>
            <a:t>Complaint Inspection</a:t>
          </a: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n-US" dirty="0">
              <a:latin typeface="Century Gothic" panose="020B0502020202020204" pitchFamily="34" charset="0"/>
            </a:rPr>
            <a:t>School Readiness Inspection</a:t>
          </a: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n-US" dirty="0">
              <a:latin typeface="Century Gothic" panose="020B0502020202020204" pitchFamily="34" charset="0"/>
            </a:rPr>
            <a:t>Gold Seal Inspection</a:t>
          </a: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n-US" dirty="0">
              <a:latin typeface="Century Gothic" panose="020B0502020202020204" pitchFamily="34" charset="0"/>
            </a:rPr>
            <a:t>Mandatory Introductory Training</a:t>
          </a: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n-US" dirty="0">
              <a:latin typeface="Century Gothic" panose="020B0502020202020204" pitchFamily="34" charset="0"/>
            </a:rPr>
            <a:t>Early Literacy Training</a:t>
          </a: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n-US" dirty="0">
              <a:latin typeface="Century Gothic" panose="020B0502020202020204" pitchFamily="34" charset="0"/>
            </a:rPr>
            <a:t>Safe Sleep/Shaken Baby Syndrome Training</a:t>
          </a: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n-US" dirty="0">
              <a:latin typeface="Century Gothic" panose="020B0502020202020204" pitchFamily="34" charset="0"/>
            </a:rPr>
            <a:t>First Aid and Cardiopulmonary Resuscitation (CPR) Certification</a:t>
          </a: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n-US" dirty="0">
              <a:latin typeface="Century Gothic" panose="020B0502020202020204" pitchFamily="34" charset="0"/>
            </a:rPr>
            <a:t>Fire Extinguisher Training</a:t>
          </a: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n-US" dirty="0">
              <a:latin typeface="Century Gothic" panose="020B0502020202020204" pitchFamily="34" charset="0"/>
            </a:rPr>
            <a:t>Transportation Training</a:t>
          </a: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n-US" dirty="0">
              <a:latin typeface="Century Gothic" panose="020B0502020202020204" pitchFamily="34" charset="0"/>
            </a:rPr>
            <a:t>Annual In-Service Training</a:t>
          </a: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n-US" dirty="0">
              <a:latin typeface="Century Gothic" panose="020B0502020202020204" pitchFamily="34" charset="0"/>
            </a:rPr>
            <a:t>Medication Training</a:t>
          </a: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n-US" dirty="0">
              <a:latin typeface="Century Gothic" panose="020B0502020202020204" pitchFamily="34" charset="0"/>
            </a:rPr>
            <a:t>Universal Safety Precautions Training</a:t>
          </a: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Initial Inspection</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Routine Inspection</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Abbreviated Inspection</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Re-inspection</a:t>
          </a: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Renewal Inspection</a:t>
          </a: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Complaint Inspection</a:t>
          </a: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School Readiness Inspection</a:t>
          </a: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Gold Seal Inspection</a:t>
          </a: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Mandatory Introductory Training</a:t>
          </a: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Early Literacy Training</a:t>
          </a: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Safe Sleep/Shaken Baby Syndrome Training</a:t>
          </a: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First Aid and Cardiopulmonary Resuscitation (CPR) Certification</a:t>
          </a: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Universal Safety Precautions Training</a:t>
          </a: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Fire Extinguisher Training</a:t>
          </a: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Transportation Training</a:t>
          </a: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Medication Training</a:t>
          </a: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Annual In-Service Training</a:t>
          </a: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12</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II BGS:</a:t>
            </a:r>
          </a:p>
          <a:p>
            <a:endParaRPr lang="en-US" dirty="0"/>
          </a:p>
          <a:p>
            <a:r>
              <a:rPr lang="en-US" dirty="0"/>
              <a:t>Clearinghouse:</a:t>
            </a:r>
          </a:p>
          <a:p>
            <a:endParaRPr lang="en-US" dirty="0"/>
          </a:p>
          <a:p>
            <a:r>
              <a:rPr lang="en-US" dirty="0"/>
              <a:t>5years employment history</a:t>
            </a:r>
          </a:p>
          <a:p>
            <a:r>
              <a:rPr lang="en-US" dirty="0"/>
              <a:t> &amp; Verification: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22</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25</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11</a:t>
            </a:fld>
            <a:endParaRPr lang="en-US"/>
          </a:p>
        </p:txBody>
      </p:sp>
    </p:spTree>
    <p:extLst>
      <p:ext uri="{BB962C8B-B14F-4D97-AF65-F5344CB8AC3E}">
        <p14:creationId xmlns:p14="http://schemas.microsoft.com/office/powerpoint/2010/main" val="3381986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6/25/2025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6/25/2025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6/25/2025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6/25/2025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lshotsusers.com/schools-child-care-cent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r>
              <a:rPr lang="en-US" sz="3200" b="1" dirty="0">
                <a:latin typeface="Garamond" panose="02020404030301010803" pitchFamily="18" charset="0"/>
              </a:rPr>
              <a:t>Presented by: chantal </a:t>
            </a:r>
            <a:r>
              <a:rPr lang="en-US" sz="3200" b="1" dirty="0" err="1">
                <a:latin typeface="Garamond" panose="02020404030301010803" pitchFamily="18" charset="0"/>
              </a:rPr>
              <a:t>porte</a:t>
            </a:r>
            <a:endParaRPr lang="en-US" sz="3200" b="1" dirty="0">
              <a:latin typeface="Garamond" panose="02020404030301010803" pitchFamily="18" charset="0"/>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652273"/>
            <a:ext cx="6623383" cy="3374295"/>
          </a:xfrm>
        </p:spPr>
        <p:txBody>
          <a:bodyPr>
            <a:noAutofit/>
          </a:bodyPr>
          <a:lstStyle/>
          <a:p>
            <a:r>
              <a:rPr lang="en-US" sz="5400" dirty="0">
                <a:latin typeface="Garamond" panose="02020404030301010803" pitchFamily="18" charset="0"/>
              </a:rPr>
              <a:t>CHILD CARE Licensing 101:</a:t>
            </a:r>
            <a:br>
              <a:rPr lang="en-US" sz="5400" dirty="0">
                <a:latin typeface="Garamond" panose="02020404030301010803" pitchFamily="18" charset="0"/>
              </a:rPr>
            </a:br>
            <a:r>
              <a:rPr lang="en-US" sz="5400" dirty="0">
                <a:latin typeface="Garamond" panose="02020404030301010803" pitchFamily="18" charset="0"/>
              </a:rPr>
              <a:t>ALL YOU NEED TO KNOW</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a:latin typeface="Garamond" panose="02020404030301010803" pitchFamily="18" charset="0"/>
              </a:rPr>
              <a:t>Classification Summaries</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161269"/>
          </a:xfrm>
        </p:spPr>
        <p:txBody>
          <a:bodyPr>
            <a:normAutofit fontScale="90000"/>
          </a:bodyPr>
          <a:lstStyle/>
          <a:p>
            <a:r>
              <a:rPr lang="en-US" dirty="0">
                <a:latin typeface="Garamond" panose="02020404030301010803" pitchFamily="18" charset="0"/>
              </a:rPr>
              <a:t>Child Care Licensing </a:t>
            </a:r>
            <a:br>
              <a:rPr lang="en-US" dirty="0">
                <a:latin typeface="Garamond" panose="02020404030301010803" pitchFamily="18" charset="0"/>
              </a:rPr>
            </a:br>
            <a:r>
              <a:rPr lang="en-US" dirty="0">
                <a:latin typeface="Garamond" panose="02020404030301010803" pitchFamily="18" charset="0"/>
              </a:rPr>
              <a:t>Website</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7" y="2061514"/>
            <a:ext cx="5242093" cy="4195911"/>
          </a:xfrm>
        </p:spPr>
        <p:txBody>
          <a:bodyPr>
            <a:noAutofit/>
          </a:bodyPr>
          <a:lstStyle/>
          <a:p>
            <a:pPr marL="0" indent="0" algn="ctr">
              <a:buNone/>
            </a:pPr>
            <a:r>
              <a:rPr lang="en-US" sz="2400" dirty="0">
                <a:latin typeface="Garamond" panose="02020404030301010803" pitchFamily="18" charset="0"/>
              </a:rPr>
              <a:t>For detailed information on the laws and requirements that govern the operation of facilities and homes within the state of Florida, visit the Child Care Laws and Requirements page of the Department’s website at…</a:t>
            </a:r>
          </a:p>
          <a:p>
            <a:pPr marL="0" indent="0" algn="ctr">
              <a:buNone/>
            </a:pPr>
            <a:r>
              <a:rPr lang="en-US" sz="2400" dirty="0">
                <a:latin typeface="Garamond" panose="02020404030301010803" pitchFamily="18" charset="0"/>
                <a:hlinkClick r:id="rId4"/>
              </a:rPr>
              <a:t>www.myflfamilies.com/services/child-family/child-care/child-care-laws-and-requirements</a:t>
            </a:r>
            <a:r>
              <a:rPr lang="en-US" sz="2400" dirty="0">
                <a:latin typeface="Garamond" panose="02020404030301010803" pitchFamily="18" charset="0"/>
              </a:rPr>
              <a:t> </a:t>
            </a: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56603" y="1297337"/>
            <a:ext cx="10616198" cy="4872554"/>
          </a:xfrm>
        </p:spPr>
        <p:txBody>
          <a:bodyPr>
            <a:normAutofit fontScale="85000" lnSpcReduction="10000"/>
          </a:bodyPr>
          <a:lstStyle/>
          <a:p>
            <a:r>
              <a:rPr lang="en-US" sz="2100" b="1" dirty="0">
                <a:latin typeface="Garamond" panose="02020404030301010803" pitchFamily="18" charset="0"/>
              </a:rPr>
              <a:t>State Fire Marshall</a:t>
            </a:r>
          </a:p>
          <a:p>
            <a:pPr lvl="1"/>
            <a:r>
              <a:rPr lang="en-US" sz="2100" dirty="0">
                <a:latin typeface="Garamond" panose="02020404030301010803" pitchFamily="18" charset="0"/>
              </a:rPr>
              <a:t>Focuses on the protection of life, property, and the environment.</a:t>
            </a:r>
          </a:p>
          <a:p>
            <a:r>
              <a:rPr lang="en-US" sz="2100" b="1" dirty="0">
                <a:latin typeface="Garamond" panose="02020404030301010803" pitchFamily="18" charset="0"/>
              </a:rPr>
              <a:t>Department of Children and Families Background Screening (BGS) Clearinghouse</a:t>
            </a:r>
          </a:p>
          <a:p>
            <a:pPr lvl="1"/>
            <a:r>
              <a:rPr lang="en-US" sz="2100" dirty="0">
                <a:latin typeface="Garamond" panose="02020404030301010803" pitchFamily="18" charset="0"/>
              </a:rPr>
              <a:t>Provides a point of contact for BGS results.</a:t>
            </a:r>
          </a:p>
          <a:p>
            <a:r>
              <a:rPr lang="en-US" sz="2100" b="1" dirty="0">
                <a:latin typeface="Garamond" panose="02020404030301010803" pitchFamily="18" charset="0"/>
              </a:rPr>
              <a:t>Florida Department of Law Enforcement</a:t>
            </a:r>
          </a:p>
          <a:p>
            <a:pPr lvl="1"/>
            <a:r>
              <a:rPr lang="en-US" sz="2100" dirty="0">
                <a:latin typeface="Garamond" panose="02020404030301010803" pitchFamily="18" charset="0"/>
              </a:rPr>
              <a:t>Processes child care personnel criminal history records checks—statewide and national– and juvenile checks.</a:t>
            </a:r>
          </a:p>
          <a:p>
            <a:r>
              <a:rPr lang="en-US" sz="2100" b="1" dirty="0">
                <a:latin typeface="Garamond" panose="02020404030301010803" pitchFamily="18" charset="0"/>
              </a:rPr>
              <a:t>Florida Division of Early Learning</a:t>
            </a:r>
          </a:p>
          <a:p>
            <a:pPr lvl="1"/>
            <a:r>
              <a:rPr lang="en-US" sz="2100" dirty="0">
                <a:latin typeface="Garamond" panose="02020404030301010803" pitchFamily="18" charset="0"/>
              </a:rPr>
              <a:t>Administers the School Readiness (SR) and Voluntary Prekindergarten (VPK) programs.</a:t>
            </a:r>
          </a:p>
          <a:p>
            <a:r>
              <a:rPr lang="en-US" sz="2100" b="1" dirty="0">
                <a:latin typeface="Garamond" panose="02020404030301010803" pitchFamily="18" charset="0"/>
              </a:rPr>
              <a:t>Florida Department of Health</a:t>
            </a:r>
          </a:p>
          <a:p>
            <a:pPr lvl="1"/>
            <a:r>
              <a:rPr lang="en-US" sz="2100" dirty="0">
                <a:latin typeface="Garamond" panose="02020404030301010803" pitchFamily="18" charset="0"/>
              </a:rPr>
              <a:t>Conducts health record audits.</a:t>
            </a:r>
          </a:p>
          <a:p>
            <a:r>
              <a:rPr lang="en-US" sz="2100" b="1" dirty="0">
                <a:latin typeface="Garamond" panose="02020404030301010803" pitchFamily="18" charset="0"/>
              </a:rPr>
              <a:t>Local County Government Agencies</a:t>
            </a:r>
          </a:p>
          <a:p>
            <a:pPr lvl="1"/>
            <a:r>
              <a:rPr lang="en-US" sz="2100" dirty="0">
                <a:latin typeface="Garamond" panose="02020404030301010803" pitchFamily="18" charset="0"/>
              </a:rPr>
              <a:t>Includes Zoning and Building Administration and the four counties that require homes to be locally licensed. </a:t>
            </a:r>
          </a:p>
          <a:p>
            <a:pPr lvl="1"/>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lstStyle/>
          <a:p>
            <a:r>
              <a:rPr lang="en-US" dirty="0">
                <a:latin typeface="Garamond" panose="02020404030301010803" pitchFamily="18" charset="0"/>
              </a:rPr>
              <a:t>Partnering State Agencies</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12</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a:bodyPr>
          <a:lstStyle/>
          <a:p>
            <a:r>
              <a:rPr lang="en-US" sz="4400" dirty="0">
                <a:latin typeface="Garamond" panose="02020404030301010803" pitchFamily="18" charset="0"/>
              </a:rPr>
              <a:t>Licensing Violations?</a:t>
            </a: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a:bodyPr>
          <a:lstStyle/>
          <a:p>
            <a:pPr marL="0" marR="0" lvl="0" indent="0" algn="ctr" defTabSz="457200" rtl="0" eaLnBrk="1" fontAlgn="auto" latinLnBrk="0" hangingPunct="1">
              <a:lnSpc>
                <a:spcPct val="110000"/>
              </a:lnSpc>
              <a:spcBef>
                <a:spcPct val="20000"/>
              </a:spcBef>
              <a:spcAft>
                <a:spcPts val="600"/>
              </a:spcAft>
              <a:buClr>
                <a:srgbClr val="115BA4"/>
              </a:buClr>
              <a:buSzPct val="92000"/>
              <a:buNone/>
              <a:tabLst/>
              <a:defRPr/>
            </a:pP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a:t>
            </a:r>
            <a:r>
              <a:rPr kumimoji="0" lang="en-US" sz="2800" b="1" i="0" u="none" strike="noStrike" kern="1200" cap="none" spc="0" normalizeH="0" baseline="0" noProof="0" dirty="0">
                <a:ln>
                  <a:noFill/>
                </a:ln>
                <a:solidFill>
                  <a:schemeClr val="accent6">
                    <a:lumMod val="75000"/>
                  </a:schemeClr>
                </a:solidFill>
                <a:effectLst/>
                <a:uLnTx/>
                <a:uFillTx/>
                <a:latin typeface="Garamond" panose="02020404030301010803" pitchFamily="18" charset="0"/>
              </a:rPr>
              <a:t>Violation</a:t>
            </a: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 is a noncompliance with a licensing standard as described in an inspection report resulting from an inspection under Section 402.311, F.S., as follows with regard to Class I, Class II, and Class III Violations.</a:t>
            </a:r>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1281452" cy="5108461"/>
          </a:xfrm>
        </p:spPr>
        <p:txBody>
          <a:bodyPr>
            <a:noAutofit/>
          </a:bodyPr>
          <a:lstStyle/>
          <a:p>
            <a:r>
              <a:rPr lang="en-US" sz="2800" b="1" dirty="0">
                <a:latin typeface="Garamond" panose="02020404030301010803" pitchFamily="18" charset="0"/>
              </a:rPr>
              <a:t>Technical Assistance </a:t>
            </a:r>
            <a:r>
              <a:rPr lang="en-US" sz="2800" dirty="0">
                <a:latin typeface="Garamond" panose="02020404030301010803" pitchFamily="18" charset="0"/>
              </a:rPr>
              <a:t>- Provided to each child care provider found to be noncompliant with one or more licensing standards.  Can include recommendations to the provider on how to comply with licensing standards. </a:t>
            </a:r>
          </a:p>
          <a:p>
            <a:r>
              <a:rPr lang="en-US" sz="2800" b="1" dirty="0">
                <a:latin typeface="Garamond" panose="02020404030301010803" pitchFamily="18" charset="0"/>
              </a:rPr>
              <a:t>Corrective Action </a:t>
            </a:r>
            <a:r>
              <a:rPr lang="en-US" sz="2800" dirty="0">
                <a:latin typeface="Garamond" panose="02020404030301010803" pitchFamily="18" charset="0"/>
              </a:rPr>
              <a:t>– Required for all licensing standards cited for noncompliance and may include corrective action requirements, task(s) and due dates to meet the minimum licensing standards.</a:t>
            </a:r>
          </a:p>
          <a:p>
            <a:r>
              <a:rPr lang="en-US" sz="2800" b="1" dirty="0">
                <a:latin typeface="Garamond" panose="02020404030301010803" pitchFamily="18" charset="0"/>
              </a:rPr>
              <a:t>Administrative Fine </a:t>
            </a:r>
            <a:r>
              <a:rPr lang="en-US" sz="2800" dirty="0">
                <a:latin typeface="Garamond" panose="02020404030301010803" pitchFamily="18" charset="0"/>
              </a:rPr>
              <a:t>– A disciplinary sanction based on the number of occurrences and the Classification Level of licensing standard violations, which occur over a two-year period, as defined in Chapters 65C-22.010(2) and 65C-20.012(3), F.A.C.</a:t>
            </a: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a:latin typeface="Garamond" panose="02020404030301010803" pitchFamily="18" charset="0"/>
              </a:rPr>
              <a:t>Enforcement</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a:bodyPr>
          <a:lstStyle/>
          <a:p>
            <a:pPr algn="ctr"/>
            <a:r>
              <a:rPr lang="en-US" b="1" dirty="0">
                <a:solidFill>
                  <a:schemeClr val="tx2"/>
                </a:solidFill>
                <a:latin typeface="Garamond" panose="02020404030301010803" pitchFamily="18" charset="0"/>
              </a:rPr>
              <a:t>CHILD CARE Inspections</a:t>
            </a: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DE44AD-1B83-F4EA-FBBE-77D05496E977}"/>
              </a:ext>
            </a:extLst>
          </p:cNvPr>
          <p:cNvSpPr>
            <a:spLocks noGrp="1"/>
          </p:cNvSpPr>
          <p:nvPr>
            <p:ph type="sldNum" sz="quarter" idx="12"/>
          </p:nvPr>
        </p:nvSpPr>
        <p:spPr/>
        <p:txBody>
          <a:bodyPr/>
          <a:lstStyle/>
          <a:p>
            <a:fld id="{3A98EE3D-8CD1-4C3F-BD1C-C98C9596463C}" type="slidenum">
              <a:rPr lang="en-US" smtClean="0"/>
              <a:pPr/>
              <a:t>16</a:t>
            </a:fld>
            <a:endParaRPr lang="en-US" dirty="0"/>
          </a:p>
        </p:txBody>
      </p:sp>
      <p:graphicFrame>
        <p:nvGraphicFramePr>
          <p:cNvPr id="9" name="Object 8">
            <a:extLst>
              <a:ext uri="{FF2B5EF4-FFF2-40B4-BE49-F238E27FC236}">
                <a16:creationId xmlns:a16="http://schemas.microsoft.com/office/drawing/2014/main" id="{40E97DE8-9E73-43C5-19C3-BA0D61CD34DA}"/>
              </a:ext>
            </a:extLst>
          </p:cNvPr>
          <p:cNvGraphicFramePr>
            <a:graphicFrameLocks noChangeAspect="1"/>
          </p:cNvGraphicFramePr>
          <p:nvPr>
            <p:extLst>
              <p:ext uri="{D42A27DB-BD31-4B8C-83A1-F6EECF244321}">
                <p14:modId xmlns:p14="http://schemas.microsoft.com/office/powerpoint/2010/main" val="3913382136"/>
              </p:ext>
            </p:extLst>
          </p:nvPr>
        </p:nvGraphicFramePr>
        <p:xfrm>
          <a:off x="3206408" y="627755"/>
          <a:ext cx="4622139" cy="5981592"/>
        </p:xfrm>
        <a:graphic>
          <a:graphicData uri="http://schemas.openxmlformats.org/presentationml/2006/ole">
            <mc:AlternateContent xmlns:mc="http://schemas.openxmlformats.org/markup-compatibility/2006">
              <mc:Choice xmlns:v="urn:schemas-microsoft-com:vml" Requires="v">
                <p:oleObj name="Acrobat Document" r:id="rId2" imgW="3886044" imgH="5029200" progId="AcroExch.Document.2017">
                  <p:embed/>
                </p:oleObj>
              </mc:Choice>
              <mc:Fallback>
                <p:oleObj name="Acrobat Document" r:id="rId2" imgW="3886044" imgH="5029200" progId="AcroExch.Document.2017">
                  <p:embed/>
                  <p:pic>
                    <p:nvPicPr>
                      <p:cNvPr id="9" name="Object 8">
                        <a:extLst>
                          <a:ext uri="{FF2B5EF4-FFF2-40B4-BE49-F238E27FC236}">
                            <a16:creationId xmlns:a16="http://schemas.microsoft.com/office/drawing/2014/main" id="{40E97DE8-9E73-43C5-19C3-BA0D61CD34DA}"/>
                          </a:ext>
                        </a:extLst>
                      </p:cNvPr>
                      <p:cNvPicPr/>
                      <p:nvPr/>
                    </p:nvPicPr>
                    <p:blipFill>
                      <a:blip r:embed="rId3"/>
                      <a:stretch>
                        <a:fillRect/>
                      </a:stretch>
                    </p:blipFill>
                    <p:spPr>
                      <a:xfrm>
                        <a:off x="3206408" y="627755"/>
                        <a:ext cx="4622139" cy="5981592"/>
                      </a:xfrm>
                      <a:prstGeom prst="rect">
                        <a:avLst/>
                      </a:prstGeom>
                    </p:spPr>
                  </p:pic>
                </p:oleObj>
              </mc:Fallback>
            </mc:AlternateContent>
          </a:graphicData>
        </a:graphic>
      </p:graphicFrame>
    </p:spTree>
    <p:extLst>
      <p:ext uri="{BB962C8B-B14F-4D97-AF65-F5344CB8AC3E}">
        <p14:creationId xmlns:p14="http://schemas.microsoft.com/office/powerpoint/2010/main" val="146396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988332"/>
          </a:xfrm>
        </p:spPr>
        <p:txBody>
          <a:bodyPr>
            <a:normAutofit/>
          </a:bodyPr>
          <a:lstStyle/>
          <a:p>
            <a:r>
              <a:rPr lang="en-US" b="1" dirty="0">
                <a:latin typeface="Garamond" panose="02020404030301010803" pitchFamily="18" charset="0"/>
              </a:rPr>
              <a:t>Frequency of Inspections</a:t>
            </a: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5" y="1299412"/>
            <a:ext cx="5402510" cy="5438272"/>
          </a:xfrm>
        </p:spPr>
        <p:txBody>
          <a:bodyPr>
            <a:noAutofit/>
          </a:bodyPr>
          <a:lstStyle/>
          <a:p>
            <a:pPr marL="0" indent="0">
              <a:buNone/>
            </a:pPr>
            <a:r>
              <a:rPr lang="en-US" sz="1800" b="1" dirty="0">
                <a:latin typeface="Garamond" panose="02020404030301010803" pitchFamily="18" charset="0"/>
              </a:rPr>
              <a:t>CCF - </a:t>
            </a:r>
          </a:p>
          <a:p>
            <a:pPr lvl="1"/>
            <a:r>
              <a:rPr lang="en-US" sz="1800" dirty="0">
                <a:latin typeface="Garamond" panose="02020404030301010803" pitchFamily="18" charset="0"/>
              </a:rPr>
              <a:t>Three full, on-site, inspections per year, approximately every four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FDCH/LFCCH -</a:t>
            </a:r>
          </a:p>
          <a:p>
            <a:pPr lvl="1"/>
            <a:r>
              <a:rPr lang="en-US" sz="1800" dirty="0">
                <a:latin typeface="Garamond" panose="02020404030301010803" pitchFamily="18" charset="0"/>
              </a:rPr>
              <a:t>2 full, on-site inspection per year, approximately every 6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Exceptions -</a:t>
            </a:r>
          </a:p>
          <a:p>
            <a:pPr lvl="1"/>
            <a:r>
              <a:rPr lang="en-US" sz="1800" dirty="0">
                <a:latin typeface="Garamond" panose="02020404030301010803" pitchFamily="18" charset="0"/>
              </a:rPr>
              <a:t>Inactive providers.</a:t>
            </a:r>
          </a:p>
          <a:p>
            <a:pPr lvl="1"/>
            <a:r>
              <a:rPr lang="en-US" sz="1800" dirty="0">
                <a:latin typeface="Garamond" panose="02020404030301010803" pitchFamily="18" charset="0"/>
              </a:rPr>
              <a:t>Programs that operate less than 12 months a year (school-year only).</a:t>
            </a:r>
          </a:p>
          <a:p>
            <a:pPr lvl="1"/>
            <a:r>
              <a:rPr lang="en-US" sz="1800" dirty="0">
                <a:latin typeface="Garamond" panose="02020404030301010803" pitchFamily="18" charset="0"/>
              </a:rPr>
              <a:t>Probation status.</a:t>
            </a: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6470906" y="1612476"/>
            <a:ext cx="4851141" cy="3753852"/>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a:bodyPr>
          <a:lstStyle/>
          <a:p>
            <a:pPr marL="0" indent="0" algn="ctr">
              <a:buNone/>
            </a:pPr>
            <a:r>
              <a:rPr lang="en-US" sz="3600" dirty="0">
                <a:latin typeface="Garamond" panose="02020404030301010803" pitchFamily="18" charset="0"/>
              </a:rPr>
              <a:t>Every child care provider is required to allow the Department access to facilities, personnel, and records at reasonable times, during regular business hours, to ensure compliance with Section 402.301 through 402.319,F.S. </a:t>
            </a:r>
          </a:p>
          <a:p>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n-US" b="1" dirty="0">
                <a:solidFill>
                  <a:schemeClr val="tx1"/>
                </a:solidFill>
                <a:latin typeface="Garamond" panose="02020404030301010803" pitchFamily="18" charset="0"/>
              </a:rPr>
              <a:t>Right of Inspection</a:t>
            </a:r>
            <a:br>
              <a:rPr lang="en-US" b="1" dirty="0">
                <a:solidFill>
                  <a:schemeClr val="tx1"/>
                </a:solidFill>
                <a:latin typeface="Garamond" panose="02020404030301010803" pitchFamily="18" charset="0"/>
              </a:rPr>
            </a:br>
            <a:r>
              <a:rPr lang="en-US" dirty="0">
                <a:solidFill>
                  <a:schemeClr val="tx2"/>
                </a:solidFill>
                <a:latin typeface="Garamond" panose="02020404030301010803" pitchFamily="18" charset="0"/>
              </a:rPr>
              <a:t>§402.311, F.S.</a:t>
            </a:r>
            <a:br>
              <a:rPr lang="en-US" dirty="0">
                <a:solidFill>
                  <a:schemeClr val="tx2"/>
                </a:solidFill>
                <a:latin typeface="Garamond" panose="02020404030301010803" pitchFamily="18" charset="0"/>
              </a:rPr>
            </a:br>
            <a:endParaRPr lang="en-US"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393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lnSpcReduction="10000"/>
          </a:bodyPr>
          <a:lstStyle/>
          <a:p>
            <a:r>
              <a:rPr lang="en-US" sz="2400" dirty="0"/>
              <a:t>All child care providers are required to </a:t>
            </a:r>
            <a:r>
              <a:rPr lang="en-US" sz="2400" b="1" u="sng" dirty="0">
                <a:solidFill>
                  <a:srgbClr val="FF0000"/>
                </a:solidFill>
              </a:rPr>
              <a:t>keep current, well-organized, and up-to-date files, postings, written policies, records, and other documentation for children in care, employees, and their own child care program.</a:t>
            </a:r>
          </a:p>
          <a:p>
            <a:r>
              <a:rPr lang="en-US" sz="2400" b="1" u="sng" dirty="0">
                <a:solidFill>
                  <a:srgbClr val="FF0000"/>
                </a:solidFill>
              </a:rPr>
              <a:t>Each of the records </a:t>
            </a:r>
            <a:r>
              <a:rPr lang="en-US" sz="2400" dirty="0"/>
              <a:t>required must be maintained at the program location and must be available during the hours of operation for review by the licensing authority.</a:t>
            </a:r>
          </a:p>
          <a:p>
            <a:r>
              <a:rPr lang="en-US" sz="2400" b="1" u="sng" dirty="0">
                <a:solidFill>
                  <a:srgbClr val="FF0000"/>
                </a:solidFill>
              </a:rPr>
              <a:t>Copies of required records </a:t>
            </a:r>
            <a:r>
              <a:rPr lang="en-US" sz="2400" dirty="0"/>
              <a:t>are acceptable for documentation. Original documents are the property of the party providing the information. Electronic records are acceptable for documentation as long as the records are available and accessible for review by licensing authority during an inspection</a:t>
            </a:r>
            <a:r>
              <a:rPr lang="en-US" dirty="0"/>
              <a:t>. </a:t>
            </a: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6"/>
            <a:ext cx="11029616" cy="899087"/>
          </a:xfrm>
        </p:spPr>
        <p:txBody>
          <a:bodyPr/>
          <a:lstStyle/>
          <a:p>
            <a:r>
              <a:rPr lang="en-US" dirty="0">
                <a:latin typeface="Garamond" panose="02020404030301010803" pitchFamily="18" charset="0"/>
              </a:rPr>
              <a:t>Helpful Hints…</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581192" y="1623640"/>
            <a:ext cx="11029615" cy="4800274"/>
          </a:xfrm>
        </p:spPr>
        <p:txBody>
          <a:bodyPr>
            <a:normAutofit/>
          </a:bodyPr>
          <a:lstStyle/>
          <a:p>
            <a:r>
              <a:rPr lang="en-US" sz="2800" dirty="0">
                <a:latin typeface="Garamond" panose="02020404030301010803" pitchFamily="18" charset="0"/>
              </a:rPr>
              <a:t>Recognize how the Florida Statutes, Florida Administrative Code, and the Handbook align to protect the health and safety of children in Child Care Programs Statewide </a:t>
            </a:r>
          </a:p>
          <a:p>
            <a:r>
              <a:rPr lang="en-US" sz="2800" dirty="0">
                <a:latin typeface="Garamond" panose="02020404030301010803" pitchFamily="18" charset="0"/>
              </a:rPr>
              <a:t>Understand and differentiate how licensing standards shape the daily operations of a Child Care Program</a:t>
            </a:r>
          </a:p>
          <a:p>
            <a:r>
              <a:rPr lang="en-US" sz="2800" dirty="0">
                <a:latin typeface="Garamond" panose="02020404030301010803" pitchFamily="18" charset="0"/>
              </a:rPr>
              <a:t>Gain a clear and cohesive understanding of Regulatory Expectations as outlined by DCF and disseminated to Providers.</a:t>
            </a: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lstStyle/>
          <a:p>
            <a:r>
              <a:rPr lang="en-US" dirty="0">
                <a:latin typeface="Garamond" panose="02020404030301010803" pitchFamily="18" charset="0"/>
              </a:rPr>
              <a:t>Learning Objectives</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Garamond" panose="02020404030301010803" pitchFamily="18" charset="0"/>
              </a:rPr>
              <a:t>Personnel Records</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639264"/>
            <a:ext cx="5194767" cy="4784650"/>
          </a:xfrm>
        </p:spPr>
        <p:txBody>
          <a:bodyPr>
            <a:normAutofit fontScale="77500" lnSpcReduction="20000"/>
          </a:bodyPr>
          <a:lstStyle/>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Background Screening and Personnel Requirements Form [CF-FSP 5131]</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Child Abuse and Neglect Reporting Requirements Form [CF-FSP 5337]</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Attestation of Good Moral Character [CF-FSP 1649A]</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Application for Employment with Supplemental Statements </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solidFill>
                  <a:srgbClr val="FF0000"/>
                </a:solidFill>
                <a:effectLst/>
                <a:latin typeface="Garamond" panose="02020404030301010803" pitchFamily="18" charset="0"/>
                <a:ea typeface="Calibri" panose="020F0502020204030204" pitchFamily="34" charset="0"/>
                <a:cs typeface="Calibri Light" panose="020F0302020204030204" pitchFamily="34" charset="0"/>
              </a:rPr>
              <a:t>Level II Background Screening</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Employment History and Verification</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7" y="1572127"/>
            <a:ext cx="5691271" cy="4989094"/>
          </a:xfrm>
        </p:spPr>
        <p:txBody>
          <a:bodyPr>
            <a:normAutofit fontScale="77500" lnSpcReduction="20000"/>
          </a:bodyPr>
          <a:lstStyle/>
          <a:p>
            <a:r>
              <a:rPr lang="en-US" sz="2600" b="1" dirty="0">
                <a:latin typeface="Garamond" panose="02020404030301010803" pitchFamily="18" charset="0"/>
              </a:rPr>
              <a:t>Child Care Training Transcript</a:t>
            </a:r>
          </a:p>
          <a:p>
            <a:r>
              <a:rPr lang="en-US" sz="2600" b="1" dirty="0">
                <a:latin typeface="Garamond" panose="02020404030301010803" pitchFamily="18" charset="0"/>
              </a:rPr>
              <a:t>Documented proof of fire extinguisher training</a:t>
            </a:r>
          </a:p>
          <a:p>
            <a:r>
              <a:rPr lang="en-US" sz="2600" b="1" dirty="0">
                <a:latin typeface="Garamond" panose="02020404030301010803" pitchFamily="18" charset="0"/>
              </a:rPr>
              <a:t>Documented proof of Universal Precautions/Exposure Plan training</a:t>
            </a:r>
          </a:p>
          <a:p>
            <a:r>
              <a:rPr lang="en-US" sz="2600" b="1" dirty="0">
                <a:latin typeface="Garamond" panose="02020404030301010803" pitchFamily="18" charset="0"/>
              </a:rPr>
              <a:t>Documented proof of safe sleep practices and shaken baby syndrome training*</a:t>
            </a:r>
          </a:p>
          <a:p>
            <a:r>
              <a:rPr lang="en-US" sz="2600" b="1" dirty="0">
                <a:latin typeface="Garamond" panose="02020404030301010803" pitchFamily="18" charset="0"/>
              </a:rPr>
              <a:t>Documented proof of CPR/First Aid training*</a:t>
            </a:r>
          </a:p>
          <a:p>
            <a:r>
              <a:rPr lang="en-US" sz="2600" b="1" dirty="0">
                <a:latin typeface="Garamond" panose="02020404030301010803" pitchFamily="18" charset="0"/>
              </a:rPr>
              <a:t>Documented proof of medication administration training*</a:t>
            </a:r>
          </a:p>
          <a:p>
            <a:r>
              <a:rPr lang="en-US" sz="2600" b="1" dirty="0">
                <a:latin typeface="Garamond" panose="02020404030301010803" pitchFamily="18" charset="0"/>
              </a:rPr>
              <a:t>Documented proof of transportation training*</a:t>
            </a:r>
          </a:p>
          <a:p>
            <a:r>
              <a:rPr lang="en-US" sz="2600" b="1" dirty="0">
                <a:latin typeface="Garamond" panose="02020404030301010803" pitchFamily="18" charset="0"/>
              </a:rPr>
              <a:t>Child Care In-Service Training Record [CF-FSP 5628]</a:t>
            </a:r>
          </a:p>
          <a:p>
            <a:pPr marL="0" indent="0" algn="ctr">
              <a:buNone/>
            </a:pPr>
            <a:r>
              <a:rPr lang="en-US" sz="2600" dirty="0">
                <a:latin typeface="Garamond" panose="02020404030301010803" pitchFamily="18" charset="0"/>
              </a:rPr>
              <a:t>*If applicable to the program</a:t>
            </a:r>
          </a:p>
          <a:p>
            <a:endParaRPr lang="en-US" sz="1800" b="1" dirty="0"/>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Child Care Application for Enrollment Form [CF-FSP 5219] or equivalent</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program’s disciplinary and expulsion policies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Department's child care facility brochure, "Know Your Child Care Facility," [CF/PI 175-24] or the Department’s family day care home brochure, “Selecting A Family Day Care Home Provider” [CF/PI 175-28]</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Student Health Examination Certificate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a:bodyPr>
          <a:lstStyle/>
          <a:p>
            <a:r>
              <a:rPr lang="en-US" dirty="0">
                <a:latin typeface="Garamond" panose="02020404030301010803" pitchFamily="18" charset="0"/>
              </a:rPr>
              <a:t>Children’s Records</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a:bodyPr>
          <a:lstStyle/>
          <a:p>
            <a:pPr marL="0" indent="0">
              <a:buNone/>
            </a:pPr>
            <a:endParaRPr lang="en-US" sz="2400" b="1" dirty="0">
              <a:latin typeface="Garamond" panose="02020404030301010803"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Florida Certificate of Immunization </a:t>
            </a:r>
          </a:p>
          <a:p>
            <a:pPr lvl="1"/>
            <a:r>
              <a:rPr lang="en-US" sz="2400" b="1" dirty="0">
                <a:effectLst/>
                <a:latin typeface="Garamond" panose="02020404030301010803" pitchFamily="18" charset="0"/>
                <a:ea typeface="Calibri" panose="020F0502020204030204" pitchFamily="34" charset="0"/>
                <a:cs typeface="Times New Roman" panose="02020603050405020304" pitchFamily="18" charset="0"/>
                <a:hlinkClick r:id="rId3"/>
              </a:rPr>
              <a:t>Florida SHOTS </a:t>
            </a:r>
            <a:r>
              <a:rPr lang="en-US" sz="2400" b="1" dirty="0">
                <a:effectLst/>
                <a:latin typeface="Garamond" panose="02020404030301010803" pitchFamily="18" charset="0"/>
                <a:ea typeface="Calibri" panose="020F0502020204030204" pitchFamily="34" charset="0"/>
                <a:cs typeface="Times New Roman" panose="02020603050405020304" pitchFamily="18" charset="0"/>
              </a:rPr>
              <a:t>– Schools &amp; Child Care Centers</a:t>
            </a: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Influenza Brochure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Distracted Adult Brochure </a:t>
            </a:r>
            <a:endParaRPr lang="en-US" sz="2400" b="1" dirty="0">
              <a:latin typeface="Garamond" panose="02020404030301010803" pitchFamily="18" charset="0"/>
            </a:endParaRPr>
          </a:p>
          <a:p>
            <a:r>
              <a:rPr lang="en-US" sz="2400" b="1" dirty="0">
                <a:latin typeface="Garamond" panose="02020404030301010803" pitchFamily="18" charset="0"/>
              </a:rPr>
              <a:t>Medication Administration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Accident/Incident Reporting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Food Related Activities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a:bodyPr>
          <a:lstStyle/>
          <a:p>
            <a:r>
              <a:rPr lang="en-US" sz="4000" dirty="0">
                <a:latin typeface="Garamond" panose="02020404030301010803" pitchFamily="18" charset="0"/>
              </a:rPr>
              <a:t>CHILDREN’S FILES CONTD..</a:t>
            </a: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n-US" dirty="0">
                <a:latin typeface="Garamond" panose="02020404030301010803" pitchFamily="18" charset="0"/>
              </a:rPr>
              <a:t>Influenza &amp; Distracted Adult Brochure</a:t>
            </a: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a:bodyPr>
          <a:lstStyle/>
          <a:p>
            <a:pPr algn="ctr"/>
            <a:r>
              <a:rPr lang="en-US" sz="4400" dirty="0">
                <a:latin typeface="Garamond" panose="02020404030301010803" pitchFamily="18" charset="0"/>
              </a:rPr>
              <a:t>Training Requirements</a:t>
            </a: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713486062"/>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581192" y="621100"/>
            <a:ext cx="11029616" cy="562202"/>
          </a:xfrm>
        </p:spPr>
        <p:txBody>
          <a:bodyPr>
            <a:noAutofit/>
          </a:bodyPr>
          <a:lstStyle/>
          <a:p>
            <a:pPr algn="ctr"/>
            <a:r>
              <a:rPr lang="en-US" dirty="0">
                <a:latin typeface="Garamond" panose="02020404030301010803" pitchFamily="18" charset="0"/>
              </a:rPr>
              <a:t>Top 5 Violations</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81192" y="1636295"/>
            <a:ext cx="11029615" cy="4973052"/>
          </a:xfrm>
        </p:spPr>
        <p:txBody>
          <a:bodyPr>
            <a:normAutofit fontScale="47500" lnSpcReduction="20000"/>
          </a:bodyPr>
          <a:lstStyle/>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rPr>
              <a:t>Overall, Supervision &amp; Ratio are the resounding top 2 alleged violations across the board.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Since we started the log in October 2022,</a:t>
            </a:r>
            <a:r>
              <a:rPr lang="en-US" sz="1800" dirty="0">
                <a:effectLst/>
                <a:latin typeface="Calibri" panose="020F0502020204030204" pitchFamily="34" charset="0"/>
                <a:ea typeface="Calibri" panose="020F0502020204030204" pitchFamily="34" charset="0"/>
              </a:rPr>
              <a:t> there have been 824 complaints logged w/ follow-up including both online and from the regions inputting.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top alleged violations of complaint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127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114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86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70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 &amp; Neglect – 64</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30%</a:t>
            </a:r>
            <a:r>
              <a:rPr lang="en-US" sz="1800" dirty="0">
                <a:solidFill>
                  <a:srgbClr val="4472C4"/>
                </a:solidFill>
                <a:effectLst/>
                <a:latin typeface="Calibri" panose="020F0502020204030204" pitchFamily="34" charset="0"/>
                <a:ea typeface="Calibri" panose="020F0502020204030204" pitchFamily="34" charset="0"/>
              </a:rPr>
              <a:t> of all logged complaints since October 2022.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For 2023 alone the out of 337 logged complaints,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66</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52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Access/Child Safety – 30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Abuse/Neglect – 28</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27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35%</a:t>
            </a:r>
            <a:r>
              <a:rPr lang="en-US" sz="1800" dirty="0">
                <a:solidFill>
                  <a:srgbClr val="4472C4"/>
                </a:solidFill>
                <a:effectLst/>
                <a:latin typeface="Calibri" panose="020F0502020204030204" pitchFamily="34" charset="0"/>
                <a:ea typeface="Calibri" panose="020F0502020204030204" pitchFamily="34" charset="0"/>
              </a:rPr>
              <a:t> of all logged complaints for 2023.</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highlight>
                  <a:srgbClr val="FFFF00"/>
                </a:highlight>
                <a:latin typeface="Calibri" panose="020F0502020204030204" pitchFamily="34" charset="0"/>
                <a:ea typeface="Calibri" panose="020F0502020204030204" pitchFamily="34" charset="0"/>
              </a:rPr>
              <a:t>*Southern and Suncoast have not utilized the complaint log frequently. Much of this data is based on Central, NE, NW &amp; online complaints received.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ONLINE COMPLAINTS ONLY INFO:</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Out of 940 </a:t>
            </a:r>
            <a:r>
              <a:rPr lang="en-US" sz="1800" u="sng" dirty="0">
                <a:effectLst/>
                <a:latin typeface="Calibri" panose="020F0502020204030204" pitchFamily="34" charset="0"/>
                <a:ea typeface="Calibri" panose="020F0502020204030204" pitchFamily="34" charset="0"/>
              </a:rPr>
              <a:t>Online Complaints</a:t>
            </a:r>
            <a:r>
              <a:rPr lang="en-US" sz="1800" dirty="0">
                <a:effectLst/>
                <a:latin typeface="Calibri" panose="020F0502020204030204" pitchFamily="34" charset="0"/>
                <a:ea typeface="Calibri" panose="020F0502020204030204" pitchFamily="34" charset="0"/>
              </a:rPr>
              <a:t> for FY 22-23,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- 273</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- 255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- 132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- 105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95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56%</a:t>
            </a:r>
            <a:r>
              <a:rPr lang="en-US" sz="1800" dirty="0">
                <a:solidFill>
                  <a:srgbClr val="4472C4"/>
                </a:solidFill>
                <a:effectLst/>
                <a:latin typeface="Calibri" panose="020F0502020204030204" pitchFamily="34" charset="0"/>
                <a:ea typeface="Calibri" panose="020F0502020204030204" pitchFamily="34" charset="0"/>
              </a:rPr>
              <a:t> of all logged complaints for FY 22-23.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Of 269 logged</a:t>
            </a:r>
            <a:r>
              <a:rPr lang="en-US" sz="1800" u="sng" dirty="0">
                <a:effectLst/>
                <a:latin typeface="Calibri" panose="020F0502020204030204" pitchFamily="34" charset="0"/>
                <a:ea typeface="Calibri" panose="020F0502020204030204" pitchFamily="34" charset="0"/>
              </a:rPr>
              <a:t> Online Complaints</a:t>
            </a:r>
            <a:r>
              <a:rPr lang="en-US" sz="1800" dirty="0">
                <a:effectLst/>
                <a:latin typeface="Calibri" panose="020F0502020204030204" pitchFamily="34" charset="0"/>
                <a:ea typeface="Calibri" panose="020F0502020204030204" pitchFamily="34" charset="0"/>
              </a:rPr>
              <a:t> for 2023,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71</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65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35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26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51%</a:t>
            </a:r>
            <a:r>
              <a:rPr lang="en-US" sz="1800" dirty="0">
                <a:solidFill>
                  <a:srgbClr val="4472C4"/>
                </a:solidFill>
                <a:effectLst/>
                <a:latin typeface="Calibri" panose="020F0502020204030204" pitchFamily="34" charset="0"/>
                <a:ea typeface="Calibri" panose="020F0502020204030204" pitchFamily="34" charset="0"/>
              </a:rPr>
              <a:t> of all logged online complaints for 2023.</a:t>
            </a:r>
            <a:endParaRPr lang="en-US" sz="18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581192" y="705124"/>
            <a:ext cx="11029616" cy="754708"/>
          </a:xfrm>
        </p:spPr>
        <p:txBody>
          <a:bodyPr>
            <a:normAutofit fontScale="90000"/>
          </a:bodyPr>
          <a:lstStyle/>
          <a:p>
            <a:r>
              <a:rPr lang="en-US" dirty="0"/>
              <a:t>Trending Violations</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26</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Garamond" panose="02020404030301010803" pitchFamily="18" charset="0"/>
              </a:rPr>
              <a:t>Technical Assistance</a:t>
            </a:r>
          </a:p>
          <a:p>
            <a:pPr marL="0" indent="0">
              <a:buNone/>
            </a:pPr>
            <a:r>
              <a:rPr lang="en-US" sz="2400" dirty="0">
                <a:solidFill>
                  <a:schemeClr val="bg2">
                    <a:lumMod val="10000"/>
                  </a:schemeClr>
                </a:solidFill>
                <a:latin typeface="Garamond" panose="02020404030301010803" pitchFamily="18" charset="0"/>
              </a:rPr>
              <a:t>	Flexibility</a:t>
            </a:r>
          </a:p>
          <a:p>
            <a:pPr marL="0" indent="0">
              <a:buNone/>
            </a:pPr>
            <a:r>
              <a:rPr lang="en-US" sz="2400" dirty="0">
                <a:solidFill>
                  <a:schemeClr val="bg2">
                    <a:lumMod val="10000"/>
                  </a:schemeClr>
                </a:solidFill>
                <a:latin typeface="Garamond" panose="02020404030301010803" pitchFamily="18" charset="0"/>
              </a:rPr>
              <a:t>	Resources Provided</a:t>
            </a:r>
          </a:p>
          <a:p>
            <a:pPr marL="0" indent="0">
              <a:buNone/>
            </a:pPr>
            <a:r>
              <a:rPr lang="en-US" sz="2400" dirty="0">
                <a:solidFill>
                  <a:schemeClr val="bg2">
                    <a:lumMod val="10000"/>
                  </a:schemeClr>
                </a:solidFill>
                <a:latin typeface="Garamond" panose="02020404030301010803" pitchFamily="18" charset="0"/>
              </a:rPr>
              <a:t>	One-on-One &amp; Group Trainings</a:t>
            </a:r>
          </a:p>
          <a:p>
            <a:r>
              <a:rPr lang="en-US" sz="2400" b="1" dirty="0">
                <a:solidFill>
                  <a:schemeClr val="bg2">
                    <a:lumMod val="10000"/>
                  </a:schemeClr>
                </a:solidFill>
                <a:latin typeface="Garamond" panose="02020404030301010803" pitchFamily="18" charset="0"/>
              </a:rPr>
              <a:t>Healthy &amp; Safety</a:t>
            </a:r>
          </a:p>
          <a:p>
            <a:pPr marL="0" indent="0">
              <a:buNone/>
            </a:pPr>
            <a:r>
              <a:rPr lang="en-US" sz="2400" dirty="0">
                <a:solidFill>
                  <a:schemeClr val="bg2">
                    <a:lumMod val="10000"/>
                  </a:schemeClr>
                </a:solidFill>
                <a:latin typeface="Garamond" panose="02020404030301010803" pitchFamily="18" charset="0"/>
              </a:rPr>
              <a:t>	Non-negotiable</a:t>
            </a:r>
          </a:p>
          <a:p>
            <a:pPr marL="0" indent="0">
              <a:buNone/>
            </a:pPr>
            <a:r>
              <a:rPr lang="en-US" sz="2400" dirty="0">
                <a:solidFill>
                  <a:schemeClr val="bg2">
                    <a:lumMod val="10000"/>
                  </a:schemeClr>
                </a:solidFill>
                <a:latin typeface="Garamond" panose="02020404030301010803" pitchFamily="18" charset="0"/>
              </a:rPr>
              <a:t>	TA still Provided &amp; Notated (Always)</a:t>
            </a: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n-US" dirty="0">
                <a:latin typeface="Garamond" panose="02020404030301010803" pitchFamily="18" charset="0"/>
              </a:rPr>
              <a:t>TECHNICAL ASSISTANCE VS. HEALTH &amp; SAFETY</a:t>
            </a: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Garamond" panose="02020404030301010803" pitchFamily="18" charset="0"/>
                <a:ea typeface="Times New Roman" panose="02020603050405020304" pitchFamily="18" charset="0"/>
                <a:hlinkClick r:id="rId2"/>
              </a:rPr>
              <a:t>About Child Care Licensure | Florida DCF (myflfamilies.com)</a:t>
            </a:r>
            <a:endParaRPr lang="en-US" sz="4400" dirty="0">
              <a:latin typeface="Garamond" panose="02020404030301010803" pitchFamily="18" charset="0"/>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a:bodyPr>
          <a:lstStyle/>
          <a:p>
            <a:r>
              <a:rPr lang="en-US" sz="4000" dirty="0">
                <a:latin typeface="Garamond" panose="02020404030301010803" pitchFamily="18" charset="0"/>
              </a:rPr>
              <a:t>Online applications &amp; resources</a:t>
            </a: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28</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lstStyle/>
          <a:p>
            <a:r>
              <a:rPr lang="en-US" dirty="0">
                <a:latin typeface="Garamond" panose="02020404030301010803" pitchFamily="18" charset="0"/>
              </a:rPr>
              <a:t>Questions?</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n-US" b="1" dirty="0">
                <a:latin typeface="Garamond" panose="02020404030301010803" pitchFamily="18" charset="0"/>
              </a:rPr>
              <a:t>Legislative Intent</a:t>
            </a:r>
            <a:br>
              <a:rPr lang="en-US" dirty="0">
                <a:latin typeface="Garamond" panose="02020404030301010803" pitchFamily="18" charset="0"/>
              </a:rPr>
            </a:br>
            <a:r>
              <a:rPr lang="en-US" b="1" dirty="0">
                <a:latin typeface="Garamond" panose="02020404030301010803" pitchFamily="18" charset="0"/>
              </a:rPr>
              <a:t>§ 402.26(3), Florida Statutes</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709529" y="2677474"/>
            <a:ext cx="11029615" cy="3507486"/>
          </a:xfrm>
        </p:spPr>
        <p:txBody>
          <a:bodyPr>
            <a:normAutofit/>
          </a:bodyPr>
          <a:lstStyle/>
          <a:p>
            <a:pPr marL="0" indent="0" algn="ctr">
              <a:buNone/>
            </a:pPr>
            <a:r>
              <a:rPr lang="en-US" sz="3600" dirty="0">
                <a:latin typeface="Garamond" panose="02020404030301010803" pitchFamily="18" charset="0"/>
              </a:rPr>
              <a:t>To protect the health and welfare of children, it is the intent of the Legislature to develop a regulatory framework that promotes the growth and stability of the child care industry and facilitates the safe physical, intellectual, motor, and social development of the child.</a:t>
            </a:r>
          </a:p>
        </p:txBody>
      </p:sp>
    </p:spTree>
    <p:extLst>
      <p:ext uri="{BB962C8B-B14F-4D97-AF65-F5344CB8AC3E}">
        <p14:creationId xmlns:p14="http://schemas.microsoft.com/office/powerpoint/2010/main" val="87618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3002634" y="1187478"/>
            <a:ext cx="6186731"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Licensing Staff</a:t>
            </a: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i="1" dirty="0">
                <a:solidFill>
                  <a:srgbClr val="193441"/>
                </a:solidFill>
                <a:latin typeface="Century Gothic" panose="020F0302020204030204"/>
              </a:rPr>
              <a:t>Regional Manager</a:t>
            </a:r>
            <a:endParaRPr kumimoji="0" lang="en-US" sz="24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dirty="0">
                <a:solidFill>
                  <a:srgbClr val="193441"/>
                </a:solidFill>
                <a:latin typeface="Century Gothic" panose="020F0302020204030204"/>
              </a:rPr>
              <a:t>chantal.porte@myflfamilies.com</a:t>
            </a: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461368" y="1786985"/>
            <a:ext cx="11104990" cy="3785652"/>
          </a:xfrm>
          <a:prstGeom prst="rect">
            <a:avLst/>
          </a:prstGeom>
          <a:noFill/>
        </p:spPr>
        <p:txBody>
          <a:bodyPr wrap="square">
            <a:spAutoFit/>
          </a:bodyPr>
          <a:lstStyle/>
          <a:p>
            <a:r>
              <a:rPr lang="en-US" sz="2400" b="1" dirty="0">
                <a:solidFill>
                  <a:srgbClr val="FF0000"/>
                </a:solidFill>
                <a:latin typeface="Garamond" panose="02020404030301010803" pitchFamily="18" charset="0"/>
              </a:rPr>
              <a:t>Section 402.302(1), F.S., defines </a:t>
            </a:r>
            <a:r>
              <a:rPr lang="en-US" sz="2400" dirty="0">
                <a:latin typeface="Garamond" panose="02020404030301010803" pitchFamily="18" charset="0"/>
              </a:rPr>
              <a:t>“child care” as follows: “Child care” means the care, protection, and supervision of a child, for a period of less than 24 hours a day on a regular basis, which supplements parental care, enrichment, and health supervision for the child, in accordance with his individual needs, for which a payment, fee, or grant is made for care.”</a:t>
            </a:r>
          </a:p>
          <a:p>
            <a:endParaRPr lang="en-US" sz="2400" dirty="0">
              <a:latin typeface="Garamond" panose="02020404030301010803" pitchFamily="18" charset="0"/>
            </a:endParaRPr>
          </a:p>
          <a:p>
            <a:r>
              <a:rPr lang="en-US" sz="2400" dirty="0">
                <a:latin typeface="Garamond" panose="02020404030301010803" pitchFamily="18" charset="0"/>
              </a:rPr>
              <a:t> If all of the elements are not met, including payment, fee, or grant, then the definition of child care is not met and there is no licensing authority regardless of the ages of the children. In determining "payment" or "fee", a once per year nominal charge would not be considered a payment or fee for the purposes of determining whether or not the definition of child care has been met.</a:t>
            </a:r>
            <a:endParaRPr lang="en-US" sz="24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983831" y="592866"/>
            <a:ext cx="6994357" cy="707886"/>
          </a:xfrm>
          <a:prstGeom prst="rect">
            <a:avLst/>
          </a:prstGeom>
          <a:noFill/>
        </p:spPr>
        <p:txBody>
          <a:bodyPr wrap="square" rtlCol="0">
            <a:spAutoFit/>
          </a:bodyPr>
          <a:lstStyle/>
          <a:p>
            <a:pPr algn="ctr"/>
            <a:r>
              <a:rPr lang="en-US" sz="4000" dirty="0">
                <a:latin typeface="Garamond" panose="02020404030301010803" pitchFamily="18" charset="0"/>
              </a:rPr>
              <a:t>CHILD CARE DEFINITITION</a:t>
            </a:r>
          </a:p>
        </p:txBody>
      </p:sp>
    </p:spTree>
    <p:extLst>
      <p:ext uri="{BB962C8B-B14F-4D97-AF65-F5344CB8AC3E}">
        <p14:creationId xmlns:p14="http://schemas.microsoft.com/office/powerpoint/2010/main" val="309954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605746" y="1801207"/>
            <a:ext cx="11217285" cy="3785652"/>
          </a:xfrm>
          <a:prstGeom prst="rect">
            <a:avLst/>
          </a:prstGeom>
          <a:noFill/>
        </p:spPr>
        <p:txBody>
          <a:bodyPr wrap="square">
            <a:spAutoFit/>
          </a:bodyPr>
          <a:lstStyle/>
          <a:p>
            <a:r>
              <a:rPr lang="en-US" sz="2400" dirty="0">
                <a:latin typeface="Garamond" panose="02020404030301010803" pitchFamily="18" charset="0"/>
              </a:rPr>
              <a:t> In terms of a grant, if a program received a state, federal, or foundation grant award to operate a program, that would meet the definition and licensing would be required. If a city or county operated a recreational center as a part of its normal operation and did not charge a payment or fee, the child care definition would not be met and there would be no licensing authority.</a:t>
            </a:r>
          </a:p>
          <a:p>
            <a:endParaRPr lang="en-US" sz="2400" dirty="0">
              <a:latin typeface="Garamond" panose="02020404030301010803" pitchFamily="18" charset="0"/>
            </a:endParaRPr>
          </a:p>
          <a:p>
            <a:r>
              <a:rPr lang="en-US" sz="2400" dirty="0">
                <a:latin typeface="Garamond" panose="02020404030301010803" pitchFamily="18" charset="0"/>
              </a:rPr>
              <a:t> It is our policy to look at every </a:t>
            </a:r>
            <a:r>
              <a:rPr lang="en-US" sz="2400" b="1" u="sng" dirty="0">
                <a:solidFill>
                  <a:srgbClr val="FF0000"/>
                </a:solidFill>
                <a:latin typeface="Garamond" panose="02020404030301010803" pitchFamily="18" charset="0"/>
              </a:rPr>
              <a:t>program individually </a:t>
            </a:r>
            <a:r>
              <a:rPr lang="en-US" sz="2400" dirty="0">
                <a:latin typeface="Garamond" panose="02020404030301010803" pitchFamily="18" charset="0"/>
              </a:rPr>
              <a:t>to determine licensure status. What a program may choose to call itself, or where it may be located, does not necessarily exclude it from, nor include it in, licensure. It is our responsibility to provide technical assistance to any program to help them understand why their program is, or is not, defined as child care. </a:t>
            </a:r>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9705474" cy="707886"/>
          </a:xfrm>
          <a:prstGeom prst="rect">
            <a:avLst/>
          </a:prstGeom>
          <a:noFill/>
        </p:spPr>
        <p:txBody>
          <a:bodyPr wrap="square" rtlCol="0">
            <a:spAutoFit/>
          </a:bodyPr>
          <a:lstStyle/>
          <a:p>
            <a:pPr algn="ctr"/>
            <a:r>
              <a:rPr lang="en-US" sz="4000" b="1" dirty="0">
                <a:latin typeface="Garamond" panose="02020404030301010803" pitchFamily="18" charset="0"/>
              </a:rPr>
              <a:t>CHILD CARE DEFINITION CONTD</a:t>
            </a:r>
            <a:r>
              <a:rPr lang="en-US" dirty="0"/>
              <a:t>.</a:t>
            </a:r>
          </a:p>
        </p:txBody>
      </p:sp>
    </p:spTree>
    <p:extLst>
      <p:ext uri="{BB962C8B-B14F-4D97-AF65-F5344CB8AC3E}">
        <p14:creationId xmlns:p14="http://schemas.microsoft.com/office/powerpoint/2010/main" val="9092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lstStyle/>
          <a:p>
            <a:r>
              <a:rPr lang="en-US" dirty="0">
                <a:latin typeface="Garamond" panose="02020404030301010803" pitchFamily="18" charset="0"/>
              </a:rPr>
              <a:t>Licensure Requirements</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5342021" y="2228003"/>
            <a:ext cx="6268787" cy="3633047"/>
          </a:xfrm>
        </p:spPr>
        <p:txBody>
          <a:bodyPr/>
          <a:lstStyle/>
          <a:p>
            <a:pPr marL="0" indent="0" algn="ctr">
              <a:buNone/>
            </a:pPr>
            <a:r>
              <a:rPr lang="en-US" sz="3200" dirty="0">
                <a:latin typeface="Garamond" panose="02020404030301010803" pitchFamily="18" charset="0"/>
              </a:rPr>
              <a:t>Every program determined to be subject to licensing must meet the applicable licensing standards established by §402.301-.319, F.S., and rules adopted there under.</a:t>
            </a:r>
          </a:p>
          <a:p>
            <a:pPr marL="0" indent="0">
              <a:buNone/>
            </a:pP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575600" cy="5220873"/>
          </a:xfrm>
        </p:spPr>
        <p:txBody>
          <a:bodyPr>
            <a:normAutofit fontScale="85000" lnSpcReduction="20000"/>
          </a:bodyPr>
          <a:lstStyle/>
          <a:p>
            <a:r>
              <a:rPr lang="en-US" sz="2200" b="1" dirty="0">
                <a:latin typeface="Garamond" panose="02020404030301010803" pitchFamily="18" charset="0"/>
              </a:rPr>
              <a:t>§402.305(1): </a:t>
            </a:r>
            <a:r>
              <a:rPr lang="en-US" sz="2200" dirty="0">
                <a:latin typeface="Garamond" panose="02020404030301010803" pitchFamily="18" charset="0"/>
              </a:rPr>
              <a:t>LICENSING STANDARDS.—The department shall establish licensing standards that each licensed child care facility must meet regardless of the origin or source of the fees used to operate the facility or the type of children served by the facility. </a:t>
            </a:r>
          </a:p>
          <a:p>
            <a:pPr marL="0" indent="0">
              <a:buNone/>
            </a:pPr>
            <a:r>
              <a:rPr lang="en-US" sz="2200" dirty="0">
                <a:latin typeface="Garamond" panose="02020404030301010803" pitchFamily="18" charset="0"/>
              </a:rPr>
              <a:t>	(a) The standards shall be designed to address the following areas: </a:t>
            </a:r>
          </a:p>
          <a:p>
            <a:pPr marL="0" indent="0">
              <a:buNone/>
            </a:pPr>
            <a:r>
              <a:rPr lang="en-US" sz="2200" dirty="0">
                <a:latin typeface="Garamond" panose="02020404030301010803" pitchFamily="18" charset="0"/>
              </a:rPr>
              <a:t>	1. The health, sanitation, safety, and adequate physical surroundings for all children in child care. </a:t>
            </a:r>
          </a:p>
          <a:p>
            <a:pPr marL="0" indent="0">
              <a:buNone/>
            </a:pPr>
            <a:r>
              <a:rPr lang="en-US" sz="2200" dirty="0">
                <a:latin typeface="Garamond" panose="02020404030301010803" pitchFamily="18" charset="0"/>
              </a:rPr>
              <a:t>	2. The health and nutrition of all children in child care. </a:t>
            </a:r>
          </a:p>
          <a:p>
            <a:pPr marL="0" indent="0">
              <a:buNone/>
            </a:pPr>
            <a:r>
              <a:rPr lang="en-US" sz="2200" dirty="0">
                <a:latin typeface="Garamond" panose="02020404030301010803" pitchFamily="18" charset="0"/>
              </a:rPr>
              <a:t>	3. The child development needs of all children in child care.</a:t>
            </a:r>
          </a:p>
          <a:p>
            <a:r>
              <a:rPr lang="en-US" sz="2200" b="1" dirty="0">
                <a:latin typeface="Garamond" panose="02020404030301010803" pitchFamily="18" charset="0"/>
              </a:rPr>
              <a:t>§402.313(13): </a:t>
            </a:r>
            <a:r>
              <a:rPr lang="en-US" sz="2200" dirty="0">
                <a:latin typeface="Garamond" panose="02020404030301010803" pitchFamily="18" charset="0"/>
              </a:rPr>
              <a:t>The Department shall, by rule, establish minimum standards for family day care homes that are required to be licensed by county licensing ordinance or county licensing resolution or that voluntarily choose to be licensed. The standards should include requirements for staffing, training, maintenance of immunization records, minimum health and safety standards, reduced standards for the regulation of child care during evening hours by municipalities and counties, and enforcement of standards.</a:t>
            </a:r>
          </a:p>
          <a:p>
            <a:r>
              <a:rPr lang="en-US" sz="2200" b="1" dirty="0">
                <a:latin typeface="Garamond" panose="02020404030301010803" pitchFamily="18" charset="0"/>
              </a:rPr>
              <a:t>§402.3131(7):</a:t>
            </a:r>
            <a:r>
              <a:rPr lang="en-US" sz="2200" dirty="0">
                <a:latin typeface="Garamond" panose="02020404030301010803" pitchFamily="18" charset="0"/>
              </a:rPr>
              <a:t> The department shall, by rule, establish minimum standards for large family child care homes. The standards shall include, at a minimum, requirements for staffing, maintenance of immunization records, minimum health standards, minimum safety standards, minimum square footage, and enforcement of standards</a:t>
            </a:r>
            <a:r>
              <a:rPr lang="en-US" sz="2000" dirty="0">
                <a:latin typeface="Garamond" panose="02020404030301010803" pitchFamily="18" charset="0"/>
              </a:rPr>
              <a:t>.</a:t>
            </a: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a:bodyPr>
          <a:lstStyle/>
          <a:p>
            <a:pPr algn="ctr"/>
            <a:r>
              <a:rPr lang="en-US" sz="4400" b="1" dirty="0">
                <a:latin typeface="Garamond" panose="02020404030301010803" pitchFamily="18" charset="0"/>
              </a:rPr>
              <a:t>Florida Statutes</a:t>
            </a:r>
            <a:endParaRPr lang="en-US" sz="44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11029616" cy="4529236"/>
          </a:xfrm>
        </p:spPr>
        <p:txBody>
          <a:bodyPr>
            <a:normAutofit/>
          </a:bodyPr>
          <a:lstStyle/>
          <a:p>
            <a:r>
              <a:rPr lang="en-US" sz="2800" b="1" dirty="0">
                <a:latin typeface="Garamond" panose="02020404030301010803" pitchFamily="18" charset="0"/>
              </a:rPr>
              <a:t>65C-22.001(6) Child Care Standards</a:t>
            </a:r>
            <a:r>
              <a:rPr lang="en-US" sz="2800" dirty="0">
                <a:latin typeface="Garamond" panose="02020404030301010803" pitchFamily="18" charset="0"/>
              </a:rPr>
              <a:t>. Child care programs must follow the standards found in the “Child Care Facility Handbook,” October 2021, incorporated herein by reference.</a:t>
            </a:r>
          </a:p>
          <a:p>
            <a:r>
              <a:rPr lang="en-US" sz="2800" b="1" dirty="0">
                <a:latin typeface="Garamond" panose="02020404030301010803" pitchFamily="18" charset="0"/>
              </a:rPr>
              <a:t>65C-20.008(7) Family Day Care Home and Large Family Child Care Home Standards. </a:t>
            </a:r>
            <a:r>
              <a:rPr lang="en-US" sz="2800" dirty="0">
                <a:latin typeface="Garamond" panose="02020404030301010803" pitchFamily="18" charset="0"/>
              </a:rPr>
              <a:t>Family Day Care Homes and Large Family Child Care Homes must follow the standards found in the “Family Day Care Home and Large Family Child Care Home Handbook,” October 2021, incorporated herein by reference. </a:t>
            </a:r>
          </a:p>
          <a:p>
            <a:endParaRPr lang="en-US" dirty="0"/>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a:bodyPr>
          <a:lstStyle/>
          <a:p>
            <a:pPr algn="ctr"/>
            <a:r>
              <a:rPr lang="en-US" sz="4400" dirty="0">
                <a:latin typeface="Garamond" panose="02020404030301010803" pitchFamily="18" charset="0"/>
              </a:rPr>
              <a:t>Florida Administrative Code</a:t>
            </a: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a:bodyPr>
          <a:lstStyle/>
          <a:p>
            <a:r>
              <a:rPr lang="en-US" sz="4400" dirty="0">
                <a:latin typeface="Garamond" panose="02020404030301010803" pitchFamily="18" charset="0"/>
              </a:rPr>
              <a:t>CHILD CARE Handbooks</a:t>
            </a: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12C928237B9549B728BCB0A33FC1F6" ma:contentTypeVersion="9" ma:contentTypeDescription="Create a new document." ma:contentTypeScope="" ma:versionID="8c57c99b9aa01e6d33f9fd84e48aa02d">
  <xsd:schema xmlns:xsd="http://www.w3.org/2001/XMLSchema" xmlns:xs="http://www.w3.org/2001/XMLSchema" xmlns:p="http://schemas.microsoft.com/office/2006/metadata/properties" xmlns:ns2="316ba397-6235-43cc-be9d-89c39d531d8e" targetNamespace="http://schemas.microsoft.com/office/2006/metadata/properties" ma:root="true" ma:fieldsID="d54fca59431ac04dd2606aa7b6832404" ns2:_="">
    <xsd:import namespace="316ba397-6235-43cc-be9d-89c39d531d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ba397-6235-43cc-be9d-89c39d531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6ba397-6235-43cc-be9d-89c39d531d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8DB205-4C77-4982-AF14-F1DA67EDE90B}">
  <ds:schemaRefs>
    <ds:schemaRef ds:uri="http://schemas.microsoft.com/sharepoint/v3/contenttype/forms"/>
  </ds:schemaRefs>
</ds:datastoreItem>
</file>

<file path=customXml/itemProps2.xml><?xml version="1.0" encoding="utf-8"?>
<ds:datastoreItem xmlns:ds="http://schemas.openxmlformats.org/officeDocument/2006/customXml" ds:itemID="{CF9F3187-DFD1-48E2-BA63-04613D1AE16C}"/>
</file>

<file path=customXml/itemProps3.xml><?xml version="1.0" encoding="utf-8"?>
<ds:datastoreItem xmlns:ds="http://schemas.openxmlformats.org/officeDocument/2006/customXml" ds:itemID="{3EADAFDB-B8DE-46C7-89FB-55B512011B4A}">
  <ds:schemaRefs>
    <ds:schemaRef ds:uri="http://schemas.microsoft.com/office/2006/documentManagement/types"/>
    <ds:schemaRef ds:uri="http://purl.org/dc/terms/"/>
    <ds:schemaRef ds:uri="http://schemas.microsoft.com/sharepoint/v3"/>
    <ds:schemaRef ds:uri="272fa9d6-8c31-4c20-9c97-9ad0d7300f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8ef6432a-44c2-4a09-8cae-84e4c484e9dd"/>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17455</TotalTime>
  <Words>4067</Words>
  <Application>Microsoft Office PowerPoint</Application>
  <PresentationFormat>Widescreen</PresentationFormat>
  <Paragraphs>357</Paragraphs>
  <Slides>30</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Century Gothic</vt:lpstr>
      <vt:lpstr>Courier New</vt:lpstr>
      <vt:lpstr>Garamond</vt:lpstr>
      <vt:lpstr>Symbol</vt:lpstr>
      <vt:lpstr>Verdana</vt:lpstr>
      <vt:lpstr>Wingdings 2</vt:lpstr>
      <vt:lpstr>Theme-DCF</vt:lpstr>
      <vt:lpstr>Acrobat Document</vt:lpstr>
      <vt:lpstr>CHILD CARE Licensing 101: ALL YOU NEED TO KNOW</vt:lpstr>
      <vt:lpstr>Learning Objectives</vt:lpstr>
      <vt:lpstr>Legislative Intent § 402.26(3), Florida Statutes</vt:lpstr>
      <vt:lpstr>PowerPoint Presentation</vt:lpstr>
      <vt:lpstr>PowerPoint Presentation</vt:lpstr>
      <vt:lpstr>Licensure Requirements</vt:lpstr>
      <vt:lpstr>Florida Statutes</vt:lpstr>
      <vt:lpstr>Florida Administrative Code</vt:lpstr>
      <vt:lpstr>CHILD CARE Handbooks</vt:lpstr>
      <vt:lpstr>Classification Summaries</vt:lpstr>
      <vt:lpstr>Child Care Licensing  Website</vt:lpstr>
      <vt:lpstr>Partnering State Agencies</vt:lpstr>
      <vt:lpstr>Licensing Violations?</vt:lpstr>
      <vt:lpstr>Enforcement</vt:lpstr>
      <vt:lpstr>CHILD CARE Inspections</vt:lpstr>
      <vt:lpstr>PowerPoint Presentation</vt:lpstr>
      <vt:lpstr>Frequency of Inspections</vt:lpstr>
      <vt:lpstr>Right of Inspection §402.311, F.S. </vt:lpstr>
      <vt:lpstr>Helpful Hints…</vt:lpstr>
      <vt:lpstr>Personnel Records</vt:lpstr>
      <vt:lpstr>Children’s Records</vt:lpstr>
      <vt:lpstr>CHILDREN’S FILES CONTD..</vt:lpstr>
      <vt:lpstr>Influenza &amp; Distracted Adult Brochure</vt:lpstr>
      <vt:lpstr>Training Requirements</vt:lpstr>
      <vt:lpstr>Top 5 Violations</vt:lpstr>
      <vt:lpstr>Trending Violations</vt:lpstr>
      <vt:lpstr>TECHNICAL ASSISTANCE VS. HEALTH &amp; SAFETY</vt:lpstr>
      <vt:lpstr>Online applications &amp; 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SunCoast Hillsborough Provider Meeting - Child Care Licensing 101 - All You Need to Know</dc:title>
  <dc:creator>McGlothlin, Hannah</dc:creator>
  <cp:lastModifiedBy>VanDyke, Misty N</cp:lastModifiedBy>
  <cp:revision>4</cp:revision>
  <dcterms:created xsi:type="dcterms:W3CDTF">2023-03-08T13:42:18Z</dcterms:created>
  <dcterms:modified xsi:type="dcterms:W3CDTF">2025-06-25T13:41:46Z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0x0101008512C928237B9549B728BCB0A33FC1F6</vt:lpwstr>
  </property>
</Properties>
</file>