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4"/>
  </p:sldMasterIdLst>
  <p:notesMasterIdLst>
    <p:notesMasterId r:id="rId18"/>
  </p:notesMasterIdLst>
  <p:handoutMasterIdLst>
    <p:handoutMasterId r:id="rId19"/>
  </p:handoutMasterIdLst>
  <p:sldIdLst>
    <p:sldId id="297" r:id="rId5"/>
    <p:sldId id="415" r:id="rId6"/>
    <p:sldId id="416" r:id="rId7"/>
    <p:sldId id="417" r:id="rId8"/>
    <p:sldId id="418" r:id="rId9"/>
    <p:sldId id="419" r:id="rId10"/>
    <p:sldId id="420" r:id="rId11"/>
    <p:sldId id="275" r:id="rId12"/>
    <p:sldId id="422" r:id="rId13"/>
    <p:sldId id="423" r:id="rId14"/>
    <p:sldId id="427" r:id="rId15"/>
    <p:sldId id="42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4" autoAdjust="0"/>
    <p:restoredTop sz="62985" autoAdjust="0"/>
  </p:normalViewPr>
  <p:slideViewPr>
    <p:cSldViewPr snapToGrid="0">
      <p:cViewPr varScale="1">
        <p:scale>
          <a:sx n="76" d="100"/>
          <a:sy n="76" d="100"/>
        </p:scale>
        <p:origin x="2189"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902BA6-4325-4140-AD64-F1CA9F0A3D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A978C9-89B9-4B35-9064-7876961BB4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B94E95-7AA3-474D-9AE0-916CAF76FF44}" type="datetimeFigureOut">
              <a:rPr lang="en-US" smtClean="0"/>
              <a:t>5/22/2025</a:t>
            </a:fld>
            <a:endParaRPr lang="en-US"/>
          </a:p>
        </p:txBody>
      </p:sp>
      <p:sp>
        <p:nvSpPr>
          <p:cNvPr id="4" name="Footer Placeholder 3">
            <a:extLst>
              <a:ext uri="{FF2B5EF4-FFF2-40B4-BE49-F238E27FC236}">
                <a16:creationId xmlns:a16="http://schemas.microsoft.com/office/drawing/2014/main" id="{0EA9FA60-6BD8-480F-98D4-A3DA4A23FA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CA373F-FAE3-4E5A-B13B-7F645ECABD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53FCD3-78A9-4552-9E0D-0E9A084527B4}" type="slidenum">
              <a:rPr lang="en-US" smtClean="0"/>
              <a:t>‹#›</a:t>
            </a:fld>
            <a:endParaRPr lang="en-US"/>
          </a:p>
        </p:txBody>
      </p:sp>
    </p:spTree>
    <p:extLst>
      <p:ext uri="{BB962C8B-B14F-4D97-AF65-F5344CB8AC3E}">
        <p14:creationId xmlns:p14="http://schemas.microsoft.com/office/powerpoint/2010/main" val="10905057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CD909-ECD5-465C-82C8-FCE95B2BCE9B}"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3E826-96F9-412E-99A9-86A7D24D1AC5}" type="slidenum">
              <a:rPr lang="en-US" smtClean="0"/>
              <a:t>‹#›</a:t>
            </a:fld>
            <a:endParaRPr lang="en-US"/>
          </a:p>
        </p:txBody>
      </p:sp>
    </p:spTree>
    <p:extLst>
      <p:ext uri="{BB962C8B-B14F-4D97-AF65-F5344CB8AC3E}">
        <p14:creationId xmlns:p14="http://schemas.microsoft.com/office/powerpoint/2010/main" val="26435441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3E826-96F9-412E-99A9-86A7D24D1AC5}" type="slidenum">
              <a:rPr lang="en-US" smtClean="0"/>
              <a:t>1</a:t>
            </a:fld>
            <a:endParaRPr lang="en-US"/>
          </a:p>
        </p:txBody>
      </p:sp>
    </p:spTree>
    <p:extLst>
      <p:ext uri="{BB962C8B-B14F-4D97-AF65-F5344CB8AC3E}">
        <p14:creationId xmlns:p14="http://schemas.microsoft.com/office/powerpoint/2010/main" val="1584480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7B36E-D534-4E33-B6B8-7F7B536F6952}" type="slidenum">
              <a:rPr lang="en-US" smtClean="0"/>
              <a:t>13</a:t>
            </a:fld>
            <a:endParaRPr lang="en-US"/>
          </a:p>
        </p:txBody>
      </p:sp>
    </p:spTree>
    <p:extLst>
      <p:ext uri="{BB962C8B-B14F-4D97-AF65-F5344CB8AC3E}">
        <p14:creationId xmlns:p14="http://schemas.microsoft.com/office/powerpoint/2010/main" val="268360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402.26 child care; legislative intent – </a:t>
            </a:r>
          </a:p>
          <a:p>
            <a:endParaRPr lang="en-US" dirty="0"/>
          </a:p>
          <a:p>
            <a:r>
              <a:rPr lang="en-US" dirty="0"/>
              <a:t>(3) To protect the health and welfare of children, it is the intent of the Legislature to develop a regulatory framework that promotes the growth and stability of the child care industry and facilitates the safe physical, intellectual, motor, and social development of the child</a:t>
            </a:r>
          </a:p>
          <a:p>
            <a:endParaRPr lang="en-US" dirty="0"/>
          </a:p>
        </p:txBody>
      </p:sp>
      <p:sp>
        <p:nvSpPr>
          <p:cNvPr id="4" name="Slide Number Placeholder 3"/>
          <p:cNvSpPr>
            <a:spLocks noGrp="1"/>
          </p:cNvSpPr>
          <p:nvPr>
            <p:ph type="sldNum" sz="quarter" idx="5"/>
          </p:nvPr>
        </p:nvSpPr>
        <p:spPr/>
        <p:txBody>
          <a:bodyPr/>
          <a:lstStyle/>
          <a:p>
            <a:fld id="{B863E826-96F9-412E-99A9-86A7D24D1AC5}" type="slidenum">
              <a:rPr lang="en-US" smtClean="0"/>
              <a:t>2</a:t>
            </a:fld>
            <a:endParaRPr lang="en-US"/>
          </a:p>
        </p:txBody>
      </p:sp>
    </p:spTree>
    <p:extLst>
      <p:ext uri="{BB962C8B-B14F-4D97-AF65-F5344CB8AC3E}">
        <p14:creationId xmlns:p14="http://schemas.microsoft.com/office/powerpoint/2010/main" val="211191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DCF administers child care in 62 of the 67 counties in the state.</a:t>
            </a:r>
          </a:p>
          <a:p>
            <a:endParaRPr lang="en-US" dirty="0"/>
          </a:p>
          <a:p>
            <a:r>
              <a:rPr lang="en-US" dirty="0"/>
              <a:t>Soon to be 63 counties as Hillsborough County has made the decision to not renew their contract with DCF and therefore the responsibilities will revert to the department to administer the child care program.</a:t>
            </a:r>
          </a:p>
          <a:p>
            <a:endParaRPr lang="en-US" dirty="0"/>
          </a:p>
          <a:p>
            <a:endParaRPr lang="en-US" dirty="0"/>
          </a:p>
          <a:p>
            <a:r>
              <a:rPr lang="en-US" dirty="0"/>
              <a:t>s. 402.306, F.S. local county to have licensing standards that meet or exceed state minimum standards. For the most part Hillsborough standards overlap DCF standards however there are additional standards that exceed the minimum standards that will go away when the program returns to DCF.</a:t>
            </a:r>
          </a:p>
          <a:p>
            <a:endParaRPr lang="en-US" dirty="0"/>
          </a:p>
          <a:p>
            <a:endParaRPr lang="en-US" dirty="0"/>
          </a:p>
        </p:txBody>
      </p:sp>
      <p:sp>
        <p:nvSpPr>
          <p:cNvPr id="4" name="Slide Number Placeholder 3"/>
          <p:cNvSpPr>
            <a:spLocks noGrp="1"/>
          </p:cNvSpPr>
          <p:nvPr>
            <p:ph type="sldNum" sz="quarter" idx="5"/>
          </p:nvPr>
        </p:nvSpPr>
        <p:spPr/>
        <p:txBody>
          <a:bodyPr/>
          <a:lstStyle/>
          <a:p>
            <a:fld id="{B863E826-96F9-412E-99A9-86A7D24D1AC5}" type="slidenum">
              <a:rPr lang="en-US" smtClean="0"/>
              <a:t>4</a:t>
            </a:fld>
            <a:endParaRPr lang="en-US"/>
          </a:p>
        </p:txBody>
      </p:sp>
    </p:spTree>
    <p:extLst>
      <p:ext uri="{BB962C8B-B14F-4D97-AF65-F5344CB8AC3E}">
        <p14:creationId xmlns:p14="http://schemas.microsoft.com/office/powerpoint/2010/main" val="236385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3E826-96F9-412E-99A9-86A7D24D1AC5}" type="slidenum">
              <a:rPr lang="en-US" smtClean="0"/>
              <a:t>5</a:t>
            </a:fld>
            <a:endParaRPr lang="en-US"/>
          </a:p>
        </p:txBody>
      </p:sp>
    </p:spTree>
    <p:extLst>
      <p:ext uri="{BB962C8B-B14F-4D97-AF65-F5344CB8AC3E}">
        <p14:creationId xmlns:p14="http://schemas.microsoft.com/office/powerpoint/2010/main" val="132799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License – </a:t>
            </a:r>
          </a:p>
          <a:p>
            <a:r>
              <a:rPr lang="en-US" dirty="0"/>
              <a:t>However, administrative action towards the license could end the license of warranted. (</a:t>
            </a:r>
            <a:r>
              <a:rPr lang="en-US" dirty="0" err="1"/>
              <a:t>ie</a:t>
            </a:r>
            <a:r>
              <a:rPr lang="en-US" dirty="0"/>
              <a:t>: ESO or revocation)</a:t>
            </a:r>
          </a:p>
          <a:p>
            <a:endParaRPr lang="en-US" dirty="0"/>
          </a:p>
          <a:p>
            <a:r>
              <a:rPr lang="en-US" dirty="0"/>
              <a:t>If the county ordinance that requires license for family home operations is discontinued, home providers would then have the option to be either registered or licensed. It is the choice of the provider for a regular family day care home. </a:t>
            </a:r>
          </a:p>
          <a:p>
            <a:endParaRPr lang="en-US" dirty="0"/>
          </a:p>
          <a:p>
            <a:r>
              <a:rPr lang="en-US" dirty="0"/>
              <a:t>Large family child care homes are required to be licensed.</a:t>
            </a:r>
          </a:p>
          <a:p>
            <a:endParaRPr lang="en-US" dirty="0"/>
          </a:p>
          <a:p>
            <a:r>
              <a:rPr lang="en-US" dirty="0"/>
              <a:t>Inspection – </a:t>
            </a:r>
          </a:p>
          <a:p>
            <a:r>
              <a:rPr lang="en-US" dirty="0"/>
              <a:t>Unannounced visits conducted during providers operating hours.</a:t>
            </a:r>
          </a:p>
          <a:p>
            <a:endParaRPr lang="en-US" dirty="0"/>
          </a:p>
          <a:p>
            <a:r>
              <a:rPr lang="en-US" dirty="0"/>
              <a:t>In addition to the minimum visits listed, additional inspections could be warranted to confirm compliance with a standard that was previously cited (reinspection) or to investigate complaint allegations (complaint inspection).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Abbreviated inspections are used to replace routine inspections for eligible providers (facilities/homes) and only monitors subset of the full set of rules which includes key indicators, supplemental standards, and 5 random standards. Section 402.3115, F.S. states that all providers must be given an abbreviated inspection if they have not had any class 1 or 2 violations</a:t>
            </a:r>
            <a:r>
              <a:rPr lang="en-US" baseline="0" dirty="0"/>
              <a:t> in the previous two consecutive years. An abbreviated inspection is the “right” of the provider and is conducted if the provider meets the criteria in the last 2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School Readiness inspections are conducted during renewal inspections for licensed providers with SR designation. Licenses exempt providers with SR designation are inspected at least one time per year. Additional inspections may be needed to close the loop on prior violations or to investigate complaint allegations.</a:t>
            </a:r>
          </a:p>
        </p:txBody>
      </p:sp>
      <p:sp>
        <p:nvSpPr>
          <p:cNvPr id="4" name="Slide Number Placeholder 3"/>
          <p:cNvSpPr>
            <a:spLocks noGrp="1"/>
          </p:cNvSpPr>
          <p:nvPr>
            <p:ph type="sldNum" sz="quarter" idx="5"/>
          </p:nvPr>
        </p:nvSpPr>
        <p:spPr/>
        <p:txBody>
          <a:bodyPr/>
          <a:lstStyle/>
          <a:p>
            <a:fld id="{B863E826-96F9-412E-99A9-86A7D24D1AC5}" type="slidenum">
              <a:rPr lang="en-US" smtClean="0"/>
              <a:t>6</a:t>
            </a:fld>
            <a:endParaRPr lang="en-US"/>
          </a:p>
        </p:txBody>
      </p:sp>
    </p:spTree>
    <p:extLst>
      <p:ext uri="{BB962C8B-B14F-4D97-AF65-F5344CB8AC3E}">
        <p14:creationId xmlns:p14="http://schemas.microsoft.com/office/powerpoint/2010/main" val="346914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Facilities:</a:t>
            </a:r>
            <a:endParaRPr lang="en-US" dirty="0"/>
          </a:p>
          <a:p>
            <a:r>
              <a:rPr lang="en-US" dirty="0"/>
              <a:t>In section 402.305 of the Florida Statutes, the Department was instructed by the Legislature to establish licensing standards for child care providers that addressed these three areas: </a:t>
            </a:r>
          </a:p>
          <a:p>
            <a:pPr marL="171450" indent="-171450">
              <a:buFont typeface="Arial" panose="020B0604020202020204" pitchFamily="34" charset="0"/>
              <a:buChar char="•"/>
            </a:pPr>
            <a:r>
              <a:rPr lang="en-US" dirty="0"/>
              <a:t>Health, sanitation, safety, and physical surrounds</a:t>
            </a:r>
          </a:p>
          <a:p>
            <a:pPr marL="171450" indent="-171450">
              <a:buFont typeface="Arial" panose="020B0604020202020204" pitchFamily="34" charset="0"/>
              <a:buChar char="•"/>
            </a:pPr>
            <a:r>
              <a:rPr lang="en-US" dirty="0"/>
              <a:t>Health and nutrition</a:t>
            </a:r>
          </a:p>
          <a:p>
            <a:pPr marL="171450" indent="-171450">
              <a:buFont typeface="Arial" panose="020B0604020202020204" pitchFamily="34" charset="0"/>
              <a:buChar char="•"/>
            </a:pPr>
            <a:r>
              <a:rPr lang="en-US" dirty="0"/>
              <a:t>Child developmental needs</a:t>
            </a:r>
          </a:p>
          <a:p>
            <a:pPr marL="0" indent="0">
              <a:buFont typeface="Arial" panose="020B0604020202020204" pitchFamily="34" charset="0"/>
              <a:buNone/>
            </a:pPr>
            <a:endParaRPr lang="en-US" dirty="0"/>
          </a:p>
          <a:p>
            <a:pPr marL="0" indent="0">
              <a:buNone/>
            </a:pPr>
            <a:r>
              <a:rPr lang="en-US" sz="1200" dirty="0">
                <a:latin typeface="+mn-lt"/>
              </a:rPr>
              <a:t>402.305(1) LICENSING STANDARDS.—The department shall </a:t>
            </a:r>
            <a:r>
              <a:rPr lang="en-US" sz="1200" b="1" dirty="0">
                <a:latin typeface="+mn-lt"/>
              </a:rPr>
              <a:t>establish licensing standards </a:t>
            </a:r>
            <a:r>
              <a:rPr lang="en-US" sz="1200" dirty="0">
                <a:latin typeface="+mn-lt"/>
              </a:rPr>
              <a:t>that each licensed child care facility must meet regardless of the origin or source of the fees used to operate the facility or the type of children served by the facility. </a:t>
            </a:r>
          </a:p>
          <a:p>
            <a:pPr marL="0" indent="0">
              <a:buNone/>
            </a:pPr>
            <a:r>
              <a:rPr lang="en-US" sz="1200" dirty="0">
                <a:latin typeface="+mn-lt"/>
              </a:rPr>
              <a:t>(a) The standards shall be designed to address the following areas: </a:t>
            </a:r>
          </a:p>
          <a:p>
            <a:pPr marL="0" indent="0">
              <a:buNone/>
            </a:pPr>
            <a:r>
              <a:rPr lang="en-US" sz="1200" dirty="0">
                <a:latin typeface="+mn-lt"/>
              </a:rPr>
              <a:t>1. The </a:t>
            </a:r>
            <a:r>
              <a:rPr lang="en-US" sz="1200" b="1" dirty="0">
                <a:latin typeface="+mn-lt"/>
              </a:rPr>
              <a:t>health, sanitation, safety, and adequate physical surroundings</a:t>
            </a:r>
            <a:r>
              <a:rPr lang="en-US" sz="1200" dirty="0">
                <a:latin typeface="+mn-lt"/>
              </a:rPr>
              <a:t> for all children in child care. </a:t>
            </a:r>
          </a:p>
          <a:p>
            <a:pPr marL="0" indent="0">
              <a:buNone/>
            </a:pPr>
            <a:r>
              <a:rPr lang="en-US" sz="1200" dirty="0">
                <a:latin typeface="+mn-lt"/>
              </a:rPr>
              <a:t>2. The health and nutrition of all children in child care. </a:t>
            </a:r>
          </a:p>
          <a:p>
            <a:pPr marL="0" indent="0">
              <a:buNone/>
            </a:pPr>
            <a:r>
              <a:rPr lang="en-US" sz="1200" dirty="0">
                <a:latin typeface="+mn-lt"/>
              </a:rPr>
              <a:t>3. The child development needs of all children in child care.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Chapter 65C-22 of the Florida Administrative Code is the Department’s section of rule that provide requirements for Child Care Facilities, which includes School Age Child Care Facilities (65C-22.008)</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 65C-22.001(6), F.A.C. the Child Care Facility Handbook is incorporated by rule and the School Age Child Care Facility Handbook is incorporated in rule 65C-22.008, F.A.C.</a:t>
            </a:r>
          </a:p>
          <a:p>
            <a:pPr marL="0" indent="0">
              <a:buFont typeface="Arial" panose="020B0604020202020204" pitchFamily="34" charset="0"/>
              <a:buNone/>
            </a:pPr>
            <a:endParaRPr lang="en-US" dirty="0"/>
          </a:p>
          <a:p>
            <a:r>
              <a:rPr lang="en-US" u="sng" dirty="0"/>
              <a:t>Homes:</a:t>
            </a:r>
          </a:p>
          <a:p>
            <a:r>
              <a:rPr lang="en-US" dirty="0"/>
              <a:t>In section 402.313 of the Florida Statutes, the Department was instructed by the Legislature to establish licensing standards for family day care homes that address the following areas…</a:t>
            </a:r>
          </a:p>
          <a:p>
            <a:endParaRPr lang="en-US" dirty="0"/>
          </a:p>
          <a:p>
            <a:r>
              <a:rPr lang="en-US" dirty="0"/>
              <a:t>requirements for staffing, training, maintenance of immunization records, minimum health and safety standards, reduced standards for the regulation of child care during evening hours by municipalities and counties, and enforcement of standards.</a:t>
            </a:r>
          </a:p>
          <a:p>
            <a:pPr marL="0" indent="0">
              <a:buFont typeface="Arial" panose="020B0604020202020204" pitchFamily="34" charset="0"/>
              <a:buNone/>
            </a:pPr>
            <a:endParaRPr lang="en-US" dirty="0"/>
          </a:p>
          <a:p>
            <a:r>
              <a:rPr lang="en-US" dirty="0"/>
              <a:t>In section 402.3131 of the Florida Statutes, the Department was instructed by the Legislature to establish licensing standards for large family child care homes that address the following areas…</a:t>
            </a:r>
          </a:p>
          <a:p>
            <a:endParaRPr lang="en-US" dirty="0"/>
          </a:p>
          <a:p>
            <a:r>
              <a:rPr lang="en-US" dirty="0"/>
              <a:t>requirements for staffing, maintenance of immunization records, minimum health standards, minimum safety standards, minimum square footage, and enforcement of standards.</a:t>
            </a:r>
          </a:p>
          <a:p>
            <a:endParaRPr lang="en-US" dirty="0"/>
          </a:p>
          <a:p>
            <a:r>
              <a:rPr lang="en-US" dirty="0"/>
              <a:t>Chapter 65C-20 of the Florida Administrative Code is the Department’s section of rule that provide the requirements for Family Day Care Homes and Large Family Child Care Homes. </a:t>
            </a:r>
          </a:p>
          <a:p>
            <a:endParaRPr lang="en-US" dirty="0"/>
          </a:p>
          <a:p>
            <a:r>
              <a:rPr lang="en-US" dirty="0"/>
              <a:t>In 65C-20.008(7), F.A.C. the Family Day Care Home and Large Family Child Care Home Handbook is incorporated by rule. </a:t>
            </a:r>
          </a:p>
          <a:p>
            <a:endParaRPr lang="en-US" dirty="0"/>
          </a:p>
          <a:p>
            <a:endParaRPr lang="en-US" dirty="0"/>
          </a:p>
          <a:p>
            <a:r>
              <a:rPr lang="en-US" sz="1200" u="sng" dirty="0"/>
              <a:t>After the transition</a:t>
            </a:r>
          </a:p>
          <a:p>
            <a:r>
              <a:rPr lang="en-US" sz="1200" dirty="0"/>
              <a:t>DCF standards will be applicable</a:t>
            </a:r>
          </a:p>
          <a:p>
            <a:endParaRPr lang="en-US" sz="1200" dirty="0"/>
          </a:p>
          <a:p>
            <a:r>
              <a:rPr lang="en-US" sz="1200" dirty="0"/>
              <a:t>Hillsborough standards that exceeded DCF standards will no longer be applicable</a:t>
            </a:r>
          </a:p>
          <a:p>
            <a:endParaRPr lang="en-US" dirty="0"/>
          </a:p>
          <a:p>
            <a:endParaRPr lang="en-US" dirty="0"/>
          </a:p>
        </p:txBody>
      </p:sp>
      <p:sp>
        <p:nvSpPr>
          <p:cNvPr id="4" name="Slide Number Placeholder 3"/>
          <p:cNvSpPr>
            <a:spLocks noGrp="1"/>
          </p:cNvSpPr>
          <p:nvPr>
            <p:ph type="sldNum" sz="quarter" idx="5"/>
          </p:nvPr>
        </p:nvSpPr>
        <p:spPr/>
        <p:txBody>
          <a:bodyPr/>
          <a:lstStyle/>
          <a:p>
            <a:fld id="{B863E826-96F9-412E-99A9-86A7D24D1AC5}" type="slidenum">
              <a:rPr lang="en-US" smtClean="0"/>
              <a:t>7</a:t>
            </a:fld>
            <a:endParaRPr lang="en-US"/>
          </a:p>
        </p:txBody>
      </p:sp>
    </p:spTree>
    <p:extLst>
      <p:ext uri="{BB962C8B-B14F-4D97-AF65-F5344CB8AC3E}">
        <p14:creationId xmlns:p14="http://schemas.microsoft.com/office/powerpoint/2010/main" val="4056450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7B36E-D534-4E33-B6B8-7F7B536F6952}" type="slidenum">
              <a:rPr lang="en-US" smtClean="0"/>
              <a:t>8</a:t>
            </a:fld>
            <a:endParaRPr lang="en-US"/>
          </a:p>
        </p:txBody>
      </p:sp>
    </p:spTree>
    <p:extLst>
      <p:ext uri="{BB962C8B-B14F-4D97-AF65-F5344CB8AC3E}">
        <p14:creationId xmlns:p14="http://schemas.microsoft.com/office/powerpoint/2010/main" val="232796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areas where we’ve identified some differences between Hillsborough and DCF standards.</a:t>
            </a:r>
          </a:p>
          <a:p>
            <a:endParaRPr lang="en-US" dirty="0"/>
          </a:p>
          <a:p>
            <a:r>
              <a:rPr lang="en-US" dirty="0"/>
              <a:t>Differences for the most part are the result of recent rule changes or where the standard needed more specific details that are not adequately covered by a broader standard.</a:t>
            </a:r>
          </a:p>
          <a:p>
            <a:endParaRPr lang="en-US" dirty="0"/>
          </a:p>
          <a:p>
            <a:r>
              <a:rPr lang="en-US" dirty="0"/>
              <a:t>Use the classification summaries as your guide to inspection. This is the template for the inspection used by DCF Licensing Counselors.</a:t>
            </a:r>
          </a:p>
          <a:p>
            <a:endParaRPr lang="en-US" dirty="0"/>
          </a:p>
          <a:p>
            <a:r>
              <a:rPr lang="en-US" dirty="0"/>
              <a:t>Refer to cross walk for specifics (handout). Can direct staff to look for the NA in the first two columns which will be an indicator that there is no equivalent DCF standard to match the previous Hillsborough standard.</a:t>
            </a:r>
          </a:p>
          <a:p>
            <a:endParaRPr lang="en-US" dirty="0"/>
          </a:p>
          <a:p>
            <a:r>
              <a:rPr lang="en-US" dirty="0"/>
              <a:t>Note that some Hillsborough standards are listed at a different classification level for example Hillsborough facility standard 4.6 is a class 2 standard right now but when DCF takes over that standard would be listed as a class 3 standard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863E826-96F9-412E-99A9-86A7D24D1AC5}" type="slidenum">
              <a:rPr lang="en-US" smtClean="0"/>
              <a:t>9</a:t>
            </a:fld>
            <a:endParaRPr lang="en-US"/>
          </a:p>
        </p:txBody>
      </p:sp>
    </p:spTree>
    <p:extLst>
      <p:ext uri="{BB962C8B-B14F-4D97-AF65-F5344CB8AC3E}">
        <p14:creationId xmlns:p14="http://schemas.microsoft.com/office/powerpoint/2010/main" val="28249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3E826-96F9-412E-99A9-86A7D24D1AC5}" type="slidenum">
              <a:rPr lang="en-US" smtClean="0"/>
              <a:t>12</a:t>
            </a:fld>
            <a:endParaRPr lang="en-US"/>
          </a:p>
        </p:txBody>
      </p:sp>
    </p:spTree>
    <p:extLst>
      <p:ext uri="{BB962C8B-B14F-4D97-AF65-F5344CB8AC3E}">
        <p14:creationId xmlns:p14="http://schemas.microsoft.com/office/powerpoint/2010/main" val="1154383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52F10993-B037-4440-8A27-81D473ED94D3}" type="datetime1">
              <a:rPr lang="en-US" smtClean="0"/>
              <a:t>5/22/2025</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defRPr>
            </a:lvl1pPr>
          </a:lstStyle>
          <a:p>
            <a:r>
              <a:rPr lang="en-US" dirty="0"/>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396567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lstStyle/>
          <a:p>
            <a:r>
              <a:rPr lang="en-US"/>
              <a:t>Click to edit Master title style</a:t>
            </a:r>
            <a:endParaRPr lang="en-US" dirty="0"/>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7ABF040F-001C-4673-BF3F-0BE1C9BF40D8}" type="datetime1">
              <a:rPr lang="en-US" smtClean="0"/>
              <a:t>5/22/2025</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4493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2F0AC70-36BD-4A35-AC48-05BA734D1221}" type="datetime1">
              <a:rPr lang="en-US" smtClean="0"/>
              <a:t>5/22/2025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dirty="0"/>
              <a:t>Click to edit Master title style</a:t>
            </a:r>
          </a:p>
        </p:txBody>
      </p:sp>
    </p:spTree>
    <p:extLst>
      <p:ext uri="{BB962C8B-B14F-4D97-AF65-F5344CB8AC3E}">
        <p14:creationId xmlns:p14="http://schemas.microsoft.com/office/powerpoint/2010/main" val="162171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13B724-03D5-4AC4-92F2-90F5BF3B8AE1}" type="datetime1">
              <a:rPr lang="en-US" smtClean="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54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278799D-4F11-4C23-9322-E97C9B2E3E2D}" type="datetime1">
              <a:rPr lang="en-US" smtClean="0"/>
              <a:t>5/22/2025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358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45D04-FBE4-49CB-AA72-13B16528BC6B}" type="datetime1">
              <a:rPr lang="en-US" smtClean="0"/>
              <a:t>5/22/2025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925843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C72D-A7DF-4267-B973-01A248C39D2F}" type="datetime1">
              <a:rPr lang="en-US" smtClean="0"/>
              <a:t>5/22/2025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0089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53D0BD7A-E6C1-49E4-B644-7DEE137733B8}" type="datetime1">
              <a:rPr lang="en-US" smtClean="0"/>
              <a:t>5/22/2025</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4563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52FD0-FE13-4488-94FB-E9A0C55F1CA9}" type="datetime1">
              <a:rPr lang="en-US" smtClean="0"/>
              <a:t>5/22/2025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411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53D0BD7A-E6C1-49E4-B644-7DEE137733B8}" type="datetime1">
              <a:rPr lang="en-US" smtClean="0"/>
              <a:t>5/22/2025</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1"/>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156841363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80" r:id="rId8"/>
    <p:sldLayoutId id="2147483679" r:id="rId9"/>
  </p:sldLayoutIdLst>
  <p:hf hdr="0" ftr="0" dt="0"/>
  <p:txStyles>
    <p:title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SCR.Questions.HillsboroughChildCare@myflfamilies.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myflfamilies.com/childcar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AAD6225-AAC0-4D9F-9EF8-0C1F9A8C5FA2}"/>
              </a:ext>
            </a:extLst>
          </p:cNvPr>
          <p:cNvSpPr>
            <a:spLocks noGrp="1"/>
          </p:cNvSpPr>
          <p:nvPr>
            <p:ph type="subTitle" idx="1"/>
          </p:nvPr>
        </p:nvSpPr>
        <p:spPr>
          <a:xfrm>
            <a:off x="4917989" y="5144422"/>
            <a:ext cx="6884851" cy="922746"/>
          </a:xfrm>
        </p:spPr>
        <p:txBody>
          <a:bodyPr>
            <a:normAutofit fontScale="92500"/>
          </a:bodyPr>
          <a:lstStyle/>
          <a:p>
            <a:r>
              <a:rPr lang="en-US" dirty="0"/>
              <a:t>Presented by: </a:t>
            </a:r>
            <a:r>
              <a:rPr lang="en-US" dirty="0" err="1"/>
              <a:t>kyle</a:t>
            </a:r>
            <a:r>
              <a:rPr lang="en-US" dirty="0"/>
              <a:t> Teague and Chantal </a:t>
            </a:r>
            <a:r>
              <a:rPr lang="en-US" dirty="0" err="1"/>
              <a:t>porte</a:t>
            </a:r>
            <a:endParaRPr lang="en-US" dirty="0"/>
          </a:p>
          <a:p>
            <a:r>
              <a:rPr lang="en-US" dirty="0"/>
              <a:t>Office of licensing, department of children and families</a:t>
            </a:r>
          </a:p>
        </p:txBody>
      </p:sp>
      <p:sp>
        <p:nvSpPr>
          <p:cNvPr id="6" name="Title 5">
            <a:extLst>
              <a:ext uri="{FF2B5EF4-FFF2-40B4-BE49-F238E27FC236}">
                <a16:creationId xmlns:a16="http://schemas.microsoft.com/office/drawing/2014/main" id="{7CA465A8-FCD3-44F4-A929-E3E4D759FDB9}"/>
              </a:ext>
            </a:extLst>
          </p:cNvPr>
          <p:cNvSpPr>
            <a:spLocks noGrp="1"/>
          </p:cNvSpPr>
          <p:nvPr>
            <p:ph type="title"/>
          </p:nvPr>
        </p:nvSpPr>
        <p:spPr>
          <a:xfrm>
            <a:off x="5208984" y="2383646"/>
            <a:ext cx="6593856" cy="1343034"/>
          </a:xfrm>
        </p:spPr>
        <p:txBody>
          <a:bodyPr/>
          <a:lstStyle/>
          <a:p>
            <a:r>
              <a:rPr lang="en-US" dirty="0"/>
              <a:t>Hillsborough child care town hall meeting</a:t>
            </a:r>
          </a:p>
        </p:txBody>
      </p:sp>
    </p:spTree>
    <p:extLst>
      <p:ext uri="{BB962C8B-B14F-4D97-AF65-F5344CB8AC3E}">
        <p14:creationId xmlns:p14="http://schemas.microsoft.com/office/powerpoint/2010/main" val="301224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5A3681-BFA7-4506-AF29-6C1D09371831}"/>
              </a:ext>
            </a:extLst>
          </p:cNvPr>
          <p:cNvSpPr>
            <a:spLocks noGrp="1"/>
          </p:cNvSpPr>
          <p:nvPr>
            <p:ph idx="1"/>
          </p:nvPr>
        </p:nvSpPr>
        <p:spPr>
          <a:xfrm>
            <a:off x="581192" y="2172749"/>
            <a:ext cx="11029615" cy="3867324"/>
          </a:xfrm>
        </p:spPr>
        <p:txBody>
          <a:bodyPr>
            <a:normAutofit/>
          </a:bodyPr>
          <a:lstStyle/>
          <a:p>
            <a:r>
              <a:rPr lang="en-US" dirty="0"/>
              <a:t>Transportation</a:t>
            </a:r>
          </a:p>
          <a:p>
            <a:pPr lvl="1"/>
            <a:r>
              <a:rPr lang="en-US" dirty="0"/>
              <a:t>Child restraints (including wheelchair occupants)</a:t>
            </a:r>
          </a:p>
          <a:p>
            <a:r>
              <a:rPr lang="en-US" dirty="0"/>
              <a:t>Background Screening documentation</a:t>
            </a:r>
          </a:p>
          <a:p>
            <a:pPr lvl="1"/>
            <a:r>
              <a:rPr lang="en-US" dirty="0"/>
              <a:t>Clearinghouse roster/Out-of-state records</a:t>
            </a:r>
          </a:p>
          <a:p>
            <a:r>
              <a:rPr lang="en-US" dirty="0"/>
              <a:t>Staff Training</a:t>
            </a:r>
          </a:p>
          <a:p>
            <a:pPr lvl="1"/>
            <a:r>
              <a:rPr lang="en-US" dirty="0"/>
              <a:t>Safe sleep/fire extinguisher/medication etc.</a:t>
            </a:r>
          </a:p>
          <a:p>
            <a:r>
              <a:rPr lang="en-US" dirty="0"/>
              <a:t>Health and Safety Requirements</a:t>
            </a:r>
          </a:p>
          <a:p>
            <a:pPr lvl="1"/>
            <a:r>
              <a:rPr lang="en-US" dirty="0"/>
              <a:t>Carbon monoxide detectors [s. 553.885(1), F.S.]</a:t>
            </a:r>
          </a:p>
          <a:p>
            <a:pPr lvl="1"/>
            <a:r>
              <a:rPr lang="en-US" dirty="0"/>
              <a:t>Swimming pool requirements</a:t>
            </a:r>
          </a:p>
          <a:p>
            <a:pPr lvl="1"/>
            <a:r>
              <a:rPr lang="en-US" dirty="0"/>
              <a:t>Infant bottles/food</a:t>
            </a:r>
          </a:p>
          <a:p>
            <a:pPr lvl="1"/>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E2BC7EC7-EA3C-4D8B-9192-ED4A9198E2D1}"/>
              </a:ext>
            </a:extLst>
          </p:cNvPr>
          <p:cNvSpPr>
            <a:spLocks noGrp="1"/>
          </p:cNvSpPr>
          <p:nvPr>
            <p:ph type="title"/>
          </p:nvPr>
        </p:nvSpPr>
        <p:spPr/>
        <p:txBody>
          <a:bodyPr>
            <a:normAutofit fontScale="90000"/>
          </a:bodyPr>
          <a:lstStyle/>
          <a:p>
            <a:r>
              <a:rPr lang="en-US" dirty="0"/>
              <a:t>What are the major differences?</a:t>
            </a:r>
            <a:br>
              <a:rPr lang="en-US" dirty="0"/>
            </a:br>
            <a:r>
              <a:rPr lang="en-US" dirty="0"/>
              <a:t>Family day care Homes/large family child care homes</a:t>
            </a:r>
          </a:p>
        </p:txBody>
      </p:sp>
      <p:sp>
        <p:nvSpPr>
          <p:cNvPr id="4" name="Slide Number Placeholder 3">
            <a:extLst>
              <a:ext uri="{FF2B5EF4-FFF2-40B4-BE49-F238E27FC236}">
                <a16:creationId xmlns:a16="http://schemas.microsoft.com/office/drawing/2014/main" id="{83BD95FA-035F-443A-B55F-7AED8D638EDA}"/>
              </a:ext>
            </a:extLst>
          </p:cNvPr>
          <p:cNvSpPr>
            <a:spLocks noGrp="1"/>
          </p:cNvSpPr>
          <p:nvPr>
            <p:ph type="sldNum" sz="quarter" idx="12"/>
          </p:nvPr>
        </p:nvSpPr>
        <p:spPr/>
        <p:txBody>
          <a:bodyPr/>
          <a:lstStyle/>
          <a:p>
            <a:fld id="{3A98EE3D-8CD1-4C3F-BD1C-C98C9596463C}" type="slidenum">
              <a:rPr lang="en-US" smtClean="0"/>
              <a:pPr/>
              <a:t>10</a:t>
            </a:fld>
            <a:endParaRPr lang="en-US" dirty="0"/>
          </a:p>
        </p:txBody>
      </p:sp>
    </p:spTree>
    <p:extLst>
      <p:ext uri="{BB962C8B-B14F-4D97-AF65-F5344CB8AC3E}">
        <p14:creationId xmlns:p14="http://schemas.microsoft.com/office/powerpoint/2010/main" val="590921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246E97-3B8E-46C0-B462-0AFEA9A40B96}"/>
              </a:ext>
            </a:extLst>
          </p:cNvPr>
          <p:cNvSpPr>
            <a:spLocks noGrp="1"/>
          </p:cNvSpPr>
          <p:nvPr>
            <p:ph idx="1"/>
          </p:nvPr>
        </p:nvSpPr>
        <p:spPr>
          <a:xfrm>
            <a:off x="581192" y="2146852"/>
            <a:ext cx="11029615" cy="3701498"/>
          </a:xfrm>
        </p:spPr>
        <p:txBody>
          <a:bodyPr/>
          <a:lstStyle/>
          <a:p>
            <a:r>
              <a:rPr lang="en-US" dirty="0"/>
              <a:t>Recruit licensing staff (ongoing)</a:t>
            </a:r>
          </a:p>
          <a:p>
            <a:r>
              <a:rPr lang="en-US" dirty="0"/>
              <a:t>Staff Training</a:t>
            </a:r>
          </a:p>
          <a:p>
            <a:pPr lvl="1"/>
            <a:r>
              <a:rPr lang="en-US" dirty="0"/>
              <a:t>Wrap up administrative actions issued by Hillsborough</a:t>
            </a:r>
          </a:p>
          <a:p>
            <a:r>
              <a:rPr lang="en-US" dirty="0"/>
              <a:t>Provider Training</a:t>
            </a:r>
          </a:p>
          <a:p>
            <a:endParaRPr lang="en-US" dirty="0"/>
          </a:p>
          <a:p>
            <a:endParaRPr lang="en-US" dirty="0"/>
          </a:p>
          <a:p>
            <a:endParaRPr lang="en-US" dirty="0"/>
          </a:p>
        </p:txBody>
      </p:sp>
      <p:sp>
        <p:nvSpPr>
          <p:cNvPr id="3" name="Title 2">
            <a:extLst>
              <a:ext uri="{FF2B5EF4-FFF2-40B4-BE49-F238E27FC236}">
                <a16:creationId xmlns:a16="http://schemas.microsoft.com/office/drawing/2014/main" id="{4C93CCFA-ED47-4F6D-9D5A-56655700F79C}"/>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BEB0FBEC-0472-4E7F-BA34-E5495AA8634F}"/>
              </a:ext>
            </a:extLst>
          </p:cNvPr>
          <p:cNvSpPr>
            <a:spLocks noGrp="1"/>
          </p:cNvSpPr>
          <p:nvPr>
            <p:ph type="sldNum" sz="quarter" idx="12"/>
          </p:nvPr>
        </p:nvSpPr>
        <p:spPr/>
        <p:txBody>
          <a:bodyPr/>
          <a:lstStyle/>
          <a:p>
            <a:fld id="{3A98EE3D-8CD1-4C3F-BD1C-C98C9596463C}" type="slidenum">
              <a:rPr lang="en-US" smtClean="0"/>
              <a:pPr/>
              <a:t>11</a:t>
            </a:fld>
            <a:endParaRPr lang="en-US" dirty="0"/>
          </a:p>
        </p:txBody>
      </p:sp>
    </p:spTree>
    <p:extLst>
      <p:ext uri="{BB962C8B-B14F-4D97-AF65-F5344CB8AC3E}">
        <p14:creationId xmlns:p14="http://schemas.microsoft.com/office/powerpoint/2010/main" val="110064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94BC6C-0612-40A9-A106-6F73054FD74F}"/>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16959394-08FC-4D3B-91DF-C427CC6D5B31}"/>
              </a:ext>
            </a:extLst>
          </p:cNvPr>
          <p:cNvSpPr>
            <a:spLocks noGrp="1"/>
          </p:cNvSpPr>
          <p:nvPr>
            <p:ph type="sldNum" sz="quarter" idx="12"/>
          </p:nvPr>
        </p:nvSpPr>
        <p:spPr/>
        <p:txBody>
          <a:bodyPr/>
          <a:lstStyle/>
          <a:p>
            <a:fld id="{3A98EE3D-8CD1-4C3F-BD1C-C98C9596463C}" type="slidenum">
              <a:rPr lang="en-US" smtClean="0"/>
              <a:t>12</a:t>
            </a:fld>
            <a:endParaRPr lang="en-US" dirty="0"/>
          </a:p>
        </p:txBody>
      </p:sp>
      <p:pic>
        <p:nvPicPr>
          <p:cNvPr id="12" name="Picture Placeholder 11" descr="Smiling faces of three children with heads side-by-side, head in center appears upside-down">
            <a:extLst>
              <a:ext uri="{FF2B5EF4-FFF2-40B4-BE49-F238E27FC236}">
                <a16:creationId xmlns:a16="http://schemas.microsoft.com/office/drawing/2014/main" id="{2AF40B50-630A-4FA0-BA39-F3EA300EA591}"/>
              </a:ext>
            </a:extLst>
          </p:cNvPr>
          <p:cNvPicPr>
            <a:picLocks noGrp="1" noChangeAspect="1"/>
          </p:cNvPicPr>
          <p:nvPr>
            <p:ph type="pic" idx="1"/>
          </p:nvPr>
        </p:nvPicPr>
        <p:blipFill>
          <a:blip r:embed="rId3"/>
          <a:srcRect t="25745" b="25745"/>
          <a:stretch>
            <a:fillRect/>
          </a:stretch>
        </p:blipFill>
        <p:spPr>
          <a:xfrm>
            <a:off x="450850" y="758825"/>
            <a:ext cx="11290300" cy="3651250"/>
          </a:xfrm>
        </p:spPr>
      </p:pic>
    </p:spTree>
    <p:extLst>
      <p:ext uri="{BB962C8B-B14F-4D97-AF65-F5344CB8AC3E}">
        <p14:creationId xmlns:p14="http://schemas.microsoft.com/office/powerpoint/2010/main" val="63115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CF7EEB-0516-4AB1-970F-A62D5B54BF52}"/>
              </a:ext>
            </a:extLst>
          </p:cNvPr>
          <p:cNvSpPr txBox="1"/>
          <p:nvPr/>
        </p:nvSpPr>
        <p:spPr>
          <a:xfrm>
            <a:off x="1866900" y="1674337"/>
            <a:ext cx="4229100" cy="1655128"/>
          </a:xfrm>
          <a:prstGeom prst="rect">
            <a:avLst/>
          </a:prstGeom>
        </p:spPr>
        <p:txBody>
          <a:bodyPr vert="horz" lIns="45720" tIns="45720" rIns="45720" bIns="45720" rtlCol="0">
            <a:noAutofit/>
          </a:bodyPr>
          <a:lstStyle/>
          <a:p>
            <a:pPr>
              <a:lnSpc>
                <a:spcPct val="90000"/>
              </a:lnSpc>
              <a:spcAft>
                <a:spcPts val="600"/>
              </a:spcAft>
              <a:buClr>
                <a:schemeClr val="accent2"/>
              </a:buClr>
            </a:pPr>
            <a:endParaRPr lang="en-US" dirty="0"/>
          </a:p>
          <a:p>
            <a:pPr>
              <a:lnSpc>
                <a:spcPct val="90000"/>
              </a:lnSpc>
              <a:spcAft>
                <a:spcPts val="600"/>
              </a:spcAft>
              <a:buClr>
                <a:schemeClr val="accent2"/>
              </a:buClr>
            </a:pPr>
            <a:endParaRPr lang="en-US" cap="none" dirty="0"/>
          </a:p>
          <a:p>
            <a:pPr>
              <a:lnSpc>
                <a:spcPct val="90000"/>
              </a:lnSpc>
              <a:spcAft>
                <a:spcPts val="600"/>
              </a:spcAft>
              <a:buClr>
                <a:schemeClr val="accent2"/>
              </a:buClr>
            </a:pPr>
            <a:endParaRPr lang="en-US" dirty="0"/>
          </a:p>
          <a:p>
            <a:pPr algn="ctr">
              <a:lnSpc>
                <a:spcPct val="90000"/>
              </a:lnSpc>
              <a:spcAft>
                <a:spcPts val="600"/>
              </a:spcAft>
              <a:buClr>
                <a:schemeClr val="accent2"/>
              </a:buClr>
            </a:pPr>
            <a:endParaRPr lang="en-US" dirty="0"/>
          </a:p>
        </p:txBody>
      </p:sp>
      <p:sp>
        <p:nvSpPr>
          <p:cNvPr id="4" name="TextBox 3">
            <a:extLst>
              <a:ext uri="{FF2B5EF4-FFF2-40B4-BE49-F238E27FC236}">
                <a16:creationId xmlns:a16="http://schemas.microsoft.com/office/drawing/2014/main" id="{2F200E4D-2FCD-4A07-80AF-A4305A412CB9}"/>
              </a:ext>
            </a:extLst>
          </p:cNvPr>
          <p:cNvSpPr txBox="1"/>
          <p:nvPr/>
        </p:nvSpPr>
        <p:spPr>
          <a:xfrm>
            <a:off x="-132522" y="4243865"/>
            <a:ext cx="6096000" cy="1077218"/>
          </a:xfrm>
          <a:prstGeom prst="rect">
            <a:avLst/>
          </a:prstGeom>
          <a:noFill/>
        </p:spPr>
        <p:txBody>
          <a:bodyPr wrap="square">
            <a:spAutoFit/>
          </a:bodyPr>
          <a:lstStyle/>
          <a:p>
            <a:pPr algn="ctr">
              <a:lnSpc>
                <a:spcPct val="90000"/>
              </a:lnSpc>
              <a:spcAft>
                <a:spcPts val="600"/>
              </a:spcAft>
              <a:buClr>
                <a:schemeClr val="accent2"/>
              </a:buClr>
            </a:pPr>
            <a:r>
              <a:rPr lang="en-US" sz="2400" dirty="0"/>
              <a:t>Kyle Teague</a:t>
            </a:r>
          </a:p>
          <a:p>
            <a:pPr algn="ctr">
              <a:lnSpc>
                <a:spcPct val="90000"/>
              </a:lnSpc>
              <a:spcAft>
                <a:spcPts val="600"/>
              </a:spcAft>
              <a:buClr>
                <a:schemeClr val="accent2"/>
              </a:buClr>
            </a:pPr>
            <a:r>
              <a:rPr lang="en-US" i="1" dirty="0"/>
              <a:t>Regional Licensing Manager</a:t>
            </a:r>
          </a:p>
          <a:p>
            <a:pPr algn="ctr">
              <a:lnSpc>
                <a:spcPct val="90000"/>
              </a:lnSpc>
              <a:spcAft>
                <a:spcPts val="600"/>
              </a:spcAft>
              <a:buClr>
                <a:schemeClr val="accent2"/>
              </a:buClr>
            </a:pPr>
            <a:r>
              <a:rPr lang="en-US" sz="1800" dirty="0"/>
              <a:t>Kyle.Teague@myflfamilies.com  </a:t>
            </a:r>
          </a:p>
        </p:txBody>
      </p:sp>
      <p:pic>
        <p:nvPicPr>
          <p:cNvPr id="5" name="Graphic 4" descr="Internet with solid fill">
            <a:extLst>
              <a:ext uri="{FF2B5EF4-FFF2-40B4-BE49-F238E27FC236}">
                <a16:creationId xmlns:a16="http://schemas.microsoft.com/office/drawing/2014/main" id="{4C3CBBED-305B-4401-9629-2AF675D127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4600" y="759937"/>
            <a:ext cx="914400" cy="914400"/>
          </a:xfrm>
          <a:prstGeom prst="rect">
            <a:avLst/>
          </a:prstGeom>
        </p:spPr>
      </p:pic>
      <p:pic>
        <p:nvPicPr>
          <p:cNvPr id="8" name="Graphic 7" descr="Speaker phone with solid fill">
            <a:extLst>
              <a:ext uri="{FF2B5EF4-FFF2-40B4-BE49-F238E27FC236}">
                <a16:creationId xmlns:a16="http://schemas.microsoft.com/office/drawing/2014/main" id="{CBAD7953-E22E-4BBC-B960-6521C13868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86550" y="759937"/>
            <a:ext cx="876300" cy="914400"/>
          </a:xfrm>
          <a:prstGeom prst="rect">
            <a:avLst/>
          </a:prstGeom>
        </p:spPr>
      </p:pic>
      <p:sp>
        <p:nvSpPr>
          <p:cNvPr id="11" name="TextBox 10">
            <a:extLst>
              <a:ext uri="{FF2B5EF4-FFF2-40B4-BE49-F238E27FC236}">
                <a16:creationId xmlns:a16="http://schemas.microsoft.com/office/drawing/2014/main" id="{DCD12C11-ABF1-4B6B-9FB3-654E8B9836DA}"/>
              </a:ext>
            </a:extLst>
          </p:cNvPr>
          <p:cNvSpPr txBox="1"/>
          <p:nvPr/>
        </p:nvSpPr>
        <p:spPr>
          <a:xfrm>
            <a:off x="1244600" y="1852384"/>
            <a:ext cx="10883900" cy="2031325"/>
          </a:xfrm>
          <a:prstGeom prst="rect">
            <a:avLst/>
          </a:prstGeom>
          <a:noFill/>
        </p:spPr>
        <p:txBody>
          <a:bodyPr wrap="square" numCol="2" rtlCol="0">
            <a:spAutoFit/>
          </a:bodyPr>
          <a:lstStyle/>
          <a:p>
            <a:r>
              <a:rPr lang="en-US" dirty="0"/>
              <a:t>DCF Child Care:</a:t>
            </a:r>
          </a:p>
          <a:p>
            <a:r>
              <a:rPr lang="en-US" dirty="0"/>
              <a:t>myflfamilies.com/childcare</a:t>
            </a:r>
          </a:p>
          <a:p>
            <a:endParaRPr lang="en-US" dirty="0"/>
          </a:p>
          <a:p>
            <a:r>
              <a:rPr lang="en-US" dirty="0"/>
              <a:t>Training/Registry Login:</a:t>
            </a:r>
          </a:p>
          <a:p>
            <a:r>
              <a:rPr lang="en-US" dirty="0"/>
              <a:t>childcare-training.myflfamilies.com</a:t>
            </a:r>
          </a:p>
          <a:p>
            <a:endParaRPr lang="en-US" dirty="0"/>
          </a:p>
          <a:p>
            <a:endParaRPr lang="en-US" dirty="0"/>
          </a:p>
          <a:p>
            <a:r>
              <a:rPr lang="en-US" i="0" dirty="0">
                <a:solidFill>
                  <a:srgbClr val="343A40"/>
                </a:solidFill>
                <a:effectLst/>
              </a:rPr>
              <a:t>Send questions about </a:t>
            </a:r>
            <a:r>
              <a:rPr lang="en-US" i="0">
                <a:solidFill>
                  <a:srgbClr val="343A40"/>
                </a:solidFill>
                <a:effectLst/>
              </a:rPr>
              <a:t>the transition to:</a:t>
            </a:r>
            <a:br>
              <a:rPr lang="en-US" i="0">
                <a:solidFill>
                  <a:srgbClr val="343A40"/>
                </a:solidFill>
                <a:effectLst/>
              </a:rPr>
            </a:br>
            <a:r>
              <a:rPr lang="en-US" sz="1800" u="sng">
                <a:solidFill>
                  <a:srgbClr val="0563C1"/>
                </a:solidFill>
                <a:effectLst/>
                <a:latin typeface="Calibri" panose="020F0502020204030204" pitchFamily="34" charset="0"/>
                <a:ea typeface="Calibri" panose="020F0502020204030204" pitchFamily="34" charset="0"/>
                <a:hlinkClick r:id="rId7"/>
              </a:rPr>
              <a:t>SCR.Questions.HillsboroughChildCare@myflfamilies.com</a:t>
            </a:r>
            <a:endParaRPr lang="en-US" i="0" dirty="0">
              <a:solidFill>
                <a:srgbClr val="343A40"/>
              </a:solidFill>
              <a:effectLst/>
            </a:endParaRPr>
          </a:p>
          <a:p>
            <a:endParaRPr lang="en-US" i="0" dirty="0">
              <a:solidFill>
                <a:srgbClr val="343A40"/>
              </a:solidFill>
              <a:effectLst/>
            </a:endParaRPr>
          </a:p>
          <a:p>
            <a:r>
              <a:rPr lang="en-US" i="0" dirty="0">
                <a:solidFill>
                  <a:srgbClr val="343A40"/>
                </a:solidFill>
                <a:effectLst/>
              </a:rPr>
              <a:t>Child Care Training Information Center</a:t>
            </a:r>
            <a:br>
              <a:rPr lang="en-US" i="0" dirty="0">
                <a:solidFill>
                  <a:srgbClr val="343A40"/>
                </a:solidFill>
                <a:effectLst/>
              </a:rPr>
            </a:br>
            <a:r>
              <a:rPr lang="en-US" i="0" dirty="0">
                <a:solidFill>
                  <a:srgbClr val="343A40"/>
                </a:solidFill>
                <a:effectLst/>
              </a:rPr>
              <a:t>1-888-352-2842</a:t>
            </a:r>
          </a:p>
          <a:p>
            <a:r>
              <a:rPr lang="en-US" dirty="0"/>
              <a:t> </a:t>
            </a:r>
          </a:p>
        </p:txBody>
      </p:sp>
      <p:sp>
        <p:nvSpPr>
          <p:cNvPr id="7" name="TextBox 6">
            <a:extLst>
              <a:ext uri="{FF2B5EF4-FFF2-40B4-BE49-F238E27FC236}">
                <a16:creationId xmlns:a16="http://schemas.microsoft.com/office/drawing/2014/main" id="{C51A3543-36F3-41EA-92D5-20F0F9B8FFA3}"/>
              </a:ext>
            </a:extLst>
          </p:cNvPr>
          <p:cNvSpPr txBox="1"/>
          <p:nvPr/>
        </p:nvSpPr>
        <p:spPr>
          <a:xfrm>
            <a:off x="4949687" y="4243865"/>
            <a:ext cx="6096000" cy="1077218"/>
          </a:xfrm>
          <a:prstGeom prst="rect">
            <a:avLst/>
          </a:prstGeom>
          <a:noFill/>
        </p:spPr>
        <p:txBody>
          <a:bodyPr wrap="square">
            <a:spAutoFit/>
          </a:bodyPr>
          <a:lstStyle/>
          <a:p>
            <a:pPr algn="ctr">
              <a:lnSpc>
                <a:spcPct val="90000"/>
              </a:lnSpc>
              <a:spcAft>
                <a:spcPts val="600"/>
              </a:spcAft>
              <a:buClr>
                <a:schemeClr val="accent2"/>
              </a:buClr>
            </a:pPr>
            <a:r>
              <a:rPr lang="en-US" sz="2400" dirty="0"/>
              <a:t>Chantal Porte</a:t>
            </a:r>
          </a:p>
          <a:p>
            <a:pPr algn="ctr">
              <a:lnSpc>
                <a:spcPct val="90000"/>
              </a:lnSpc>
              <a:spcAft>
                <a:spcPts val="600"/>
              </a:spcAft>
              <a:buClr>
                <a:schemeClr val="accent2"/>
              </a:buClr>
            </a:pPr>
            <a:r>
              <a:rPr lang="en-US" i="1" dirty="0"/>
              <a:t>Regional Safety Program Manager</a:t>
            </a:r>
          </a:p>
          <a:p>
            <a:pPr algn="ctr">
              <a:lnSpc>
                <a:spcPct val="90000"/>
              </a:lnSpc>
              <a:spcAft>
                <a:spcPts val="600"/>
              </a:spcAft>
              <a:buClr>
                <a:schemeClr val="accent2"/>
              </a:buClr>
            </a:pPr>
            <a:r>
              <a:rPr lang="en-US" sz="1800" dirty="0"/>
              <a:t>Chantal.Porte@myflfamilies.com  </a:t>
            </a:r>
          </a:p>
        </p:txBody>
      </p:sp>
    </p:spTree>
    <p:extLst>
      <p:ext uri="{BB962C8B-B14F-4D97-AF65-F5344CB8AC3E}">
        <p14:creationId xmlns:p14="http://schemas.microsoft.com/office/powerpoint/2010/main" val="47609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2D2E8A-691D-4694-8CA7-CD229A8D7D87}"/>
              </a:ext>
            </a:extLst>
          </p:cNvPr>
          <p:cNvSpPr>
            <a:spLocks noGrp="1"/>
          </p:cNvSpPr>
          <p:nvPr>
            <p:ph idx="1"/>
          </p:nvPr>
        </p:nvSpPr>
        <p:spPr/>
        <p:txBody>
          <a:bodyPr>
            <a:normAutofit/>
          </a:bodyPr>
          <a:lstStyle/>
          <a:p>
            <a:r>
              <a:rPr lang="en-US" sz="1800" dirty="0"/>
              <a:t>Child Care Licensing is one of three programs administered by the Office of Licensing at DCF</a:t>
            </a:r>
          </a:p>
          <a:p>
            <a:r>
              <a:rPr lang="en-US" sz="1800" cap="none" dirty="0"/>
              <a:t>Our purpose is to ensure a healthy and safe environment for the children in child care settings and to improve the quality of their care through licensing inspections and consultation.</a:t>
            </a:r>
          </a:p>
          <a:p>
            <a:r>
              <a:rPr lang="en-US" sz="1800" cap="none" dirty="0"/>
              <a:t>Statewide licensure of child care facilities, specialized child care facilities for the care of mildly ill children, large family child care homes and licensure or registration of family day care homes. </a:t>
            </a:r>
          </a:p>
          <a:p>
            <a:pPr marL="0" indent="0">
              <a:buNone/>
            </a:pPr>
            <a:r>
              <a:rPr lang="en-US" sz="1800" cap="none" dirty="0"/>
              <a:t> </a:t>
            </a:r>
          </a:p>
          <a:p>
            <a:endParaRPr lang="en-US" cap="none" dirty="0"/>
          </a:p>
          <a:p>
            <a:endParaRPr lang="en-US" dirty="0"/>
          </a:p>
          <a:p>
            <a:endParaRPr lang="en-US" dirty="0"/>
          </a:p>
        </p:txBody>
      </p:sp>
      <p:sp>
        <p:nvSpPr>
          <p:cNvPr id="3" name="Title 2">
            <a:extLst>
              <a:ext uri="{FF2B5EF4-FFF2-40B4-BE49-F238E27FC236}">
                <a16:creationId xmlns:a16="http://schemas.microsoft.com/office/drawing/2014/main" id="{A4CC1AA2-E40A-4C7A-BA1E-4711A1B7A820}"/>
              </a:ext>
            </a:extLst>
          </p:cNvPr>
          <p:cNvSpPr>
            <a:spLocks noGrp="1"/>
          </p:cNvSpPr>
          <p:nvPr>
            <p:ph type="title"/>
          </p:nvPr>
        </p:nvSpPr>
        <p:spPr/>
        <p:txBody>
          <a:bodyPr/>
          <a:lstStyle/>
          <a:p>
            <a:r>
              <a:rPr lang="en-US" dirty="0"/>
              <a:t>Department of children and families</a:t>
            </a:r>
            <a:br>
              <a:rPr lang="en-US" dirty="0"/>
            </a:br>
            <a:r>
              <a:rPr lang="en-US" dirty="0"/>
              <a:t>Office of licensing</a:t>
            </a:r>
          </a:p>
        </p:txBody>
      </p:sp>
      <p:sp>
        <p:nvSpPr>
          <p:cNvPr id="4" name="Slide Number Placeholder 3">
            <a:extLst>
              <a:ext uri="{FF2B5EF4-FFF2-40B4-BE49-F238E27FC236}">
                <a16:creationId xmlns:a16="http://schemas.microsoft.com/office/drawing/2014/main" id="{7E1E3B03-A52E-45AF-817C-F268C28EB69F}"/>
              </a:ext>
            </a:extLst>
          </p:cNvPr>
          <p:cNvSpPr>
            <a:spLocks noGrp="1"/>
          </p:cNvSpPr>
          <p:nvPr>
            <p:ph type="sldNum" sz="quarter" idx="12"/>
          </p:nvPr>
        </p:nvSpPr>
        <p:spPr/>
        <p:txBody>
          <a:bodyPr/>
          <a:lstStyle/>
          <a:p>
            <a:fld id="{3A98EE3D-8CD1-4C3F-BD1C-C98C9596463C}" type="slidenum">
              <a:rPr lang="en-US" smtClean="0"/>
              <a:pPr/>
              <a:t>2</a:t>
            </a:fld>
            <a:endParaRPr lang="en-US" dirty="0"/>
          </a:p>
        </p:txBody>
      </p:sp>
    </p:spTree>
    <p:extLst>
      <p:ext uri="{BB962C8B-B14F-4D97-AF65-F5344CB8AC3E}">
        <p14:creationId xmlns:p14="http://schemas.microsoft.com/office/powerpoint/2010/main" val="99293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ED4E52-BA1E-4C8F-AABE-E6DAC6BF0C11}"/>
              </a:ext>
            </a:extLst>
          </p:cNvPr>
          <p:cNvSpPr>
            <a:spLocks noGrp="1"/>
          </p:cNvSpPr>
          <p:nvPr>
            <p:ph idx="1"/>
          </p:nvPr>
        </p:nvSpPr>
        <p:spPr/>
        <p:txBody>
          <a:bodyPr>
            <a:normAutofit/>
          </a:bodyPr>
          <a:lstStyle/>
          <a:p>
            <a:r>
              <a:rPr lang="en-US" sz="1800" cap="none" dirty="0"/>
              <a:t>Ensures licensing and school readiness requirements are met through on-going inspections and in collaboration with Early Learning Coalitions. </a:t>
            </a:r>
          </a:p>
          <a:p>
            <a:r>
              <a:rPr lang="en-US" sz="1800" cap="none" dirty="0"/>
              <a:t>Ensure the health, safety, and well-being of children in care.</a:t>
            </a:r>
          </a:p>
          <a:p>
            <a:r>
              <a:rPr lang="en-US" sz="1800" cap="none" dirty="0"/>
              <a:t>Provide quality assurance, guidance, and technical assistance.</a:t>
            </a:r>
          </a:p>
          <a:p>
            <a:r>
              <a:rPr lang="en-US" sz="1800" cap="none" dirty="0"/>
              <a:t>Deliver consistent competency-based training.</a:t>
            </a:r>
          </a:p>
          <a:p>
            <a:r>
              <a:rPr lang="en-US" sz="1800" cap="none" dirty="0"/>
              <a:t>Maintain statewide licensing and training database.</a:t>
            </a:r>
          </a:p>
          <a:p>
            <a:r>
              <a:rPr lang="en-US" sz="1800" cap="none" dirty="0"/>
              <a:t>Support quality initiatives. </a:t>
            </a:r>
          </a:p>
          <a:p>
            <a:endParaRPr lang="en-US" dirty="0"/>
          </a:p>
        </p:txBody>
      </p:sp>
      <p:sp>
        <p:nvSpPr>
          <p:cNvPr id="3" name="Title 2">
            <a:extLst>
              <a:ext uri="{FF2B5EF4-FFF2-40B4-BE49-F238E27FC236}">
                <a16:creationId xmlns:a16="http://schemas.microsoft.com/office/drawing/2014/main" id="{26EF53C2-BC95-4F9C-A205-170E910AA5DA}"/>
              </a:ext>
            </a:extLst>
          </p:cNvPr>
          <p:cNvSpPr>
            <a:spLocks noGrp="1"/>
          </p:cNvSpPr>
          <p:nvPr>
            <p:ph type="title"/>
          </p:nvPr>
        </p:nvSpPr>
        <p:spPr/>
        <p:txBody>
          <a:bodyPr/>
          <a:lstStyle/>
          <a:p>
            <a:r>
              <a:rPr lang="en-US" dirty="0"/>
              <a:t>Major functions of child care licensing</a:t>
            </a:r>
          </a:p>
        </p:txBody>
      </p:sp>
      <p:sp>
        <p:nvSpPr>
          <p:cNvPr id="4" name="Slide Number Placeholder 3">
            <a:extLst>
              <a:ext uri="{FF2B5EF4-FFF2-40B4-BE49-F238E27FC236}">
                <a16:creationId xmlns:a16="http://schemas.microsoft.com/office/drawing/2014/main" id="{C92331C6-4049-43E1-935C-87F3CDE12D6F}"/>
              </a:ext>
            </a:extLst>
          </p:cNvPr>
          <p:cNvSpPr>
            <a:spLocks noGrp="1"/>
          </p:cNvSpPr>
          <p:nvPr>
            <p:ph type="sldNum" sz="quarter" idx="12"/>
          </p:nvPr>
        </p:nvSpPr>
        <p:spPr/>
        <p:txBody>
          <a:bodyPr/>
          <a:lstStyle/>
          <a:p>
            <a:fld id="{3A98EE3D-8CD1-4C3F-BD1C-C98C9596463C}" type="slidenum">
              <a:rPr lang="en-US" smtClean="0"/>
              <a:pPr/>
              <a:t>3</a:t>
            </a:fld>
            <a:endParaRPr lang="en-US" dirty="0"/>
          </a:p>
        </p:txBody>
      </p:sp>
    </p:spTree>
    <p:extLst>
      <p:ext uri="{BB962C8B-B14F-4D97-AF65-F5344CB8AC3E}">
        <p14:creationId xmlns:p14="http://schemas.microsoft.com/office/powerpoint/2010/main" val="2120284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9C40F6-CA40-44FC-839F-58F730F30296}"/>
              </a:ext>
            </a:extLst>
          </p:cNvPr>
          <p:cNvSpPr>
            <a:spLocks noGrp="1"/>
          </p:cNvSpPr>
          <p:nvPr>
            <p:ph idx="1"/>
          </p:nvPr>
        </p:nvSpPr>
        <p:spPr/>
        <p:txBody>
          <a:bodyPr>
            <a:normAutofit/>
          </a:bodyPr>
          <a:lstStyle/>
          <a:p>
            <a:r>
              <a:rPr lang="en-US" sz="1800" dirty="0"/>
              <a:t>Pursuant to s. 402.306 Florida Statutes, five counties regulate child care through local licensing: </a:t>
            </a:r>
          </a:p>
          <a:p>
            <a:pPr lvl="1"/>
            <a:r>
              <a:rPr lang="en-US" sz="1800" dirty="0"/>
              <a:t>Broward</a:t>
            </a:r>
          </a:p>
          <a:p>
            <a:pPr lvl="1"/>
            <a:r>
              <a:rPr lang="en-US" sz="1800" dirty="0">
                <a:solidFill>
                  <a:srgbClr val="FF0000"/>
                </a:solidFill>
              </a:rPr>
              <a:t>Hillsborough</a:t>
            </a:r>
          </a:p>
          <a:p>
            <a:pPr lvl="1"/>
            <a:r>
              <a:rPr lang="en-US" sz="1800" dirty="0"/>
              <a:t>Palm Beach</a:t>
            </a:r>
          </a:p>
          <a:p>
            <a:pPr lvl="1"/>
            <a:r>
              <a:rPr lang="en-US" sz="1800" dirty="0"/>
              <a:t>Pinellas </a:t>
            </a:r>
          </a:p>
          <a:p>
            <a:pPr lvl="1"/>
            <a:r>
              <a:rPr lang="en-US" sz="1800" dirty="0"/>
              <a:t>Sarasota</a:t>
            </a:r>
          </a:p>
        </p:txBody>
      </p:sp>
      <p:sp>
        <p:nvSpPr>
          <p:cNvPr id="3" name="Title 2">
            <a:extLst>
              <a:ext uri="{FF2B5EF4-FFF2-40B4-BE49-F238E27FC236}">
                <a16:creationId xmlns:a16="http://schemas.microsoft.com/office/drawing/2014/main" id="{B79D85D8-5B25-488C-9654-5AEE4947D6EA}"/>
              </a:ext>
            </a:extLst>
          </p:cNvPr>
          <p:cNvSpPr>
            <a:spLocks noGrp="1"/>
          </p:cNvSpPr>
          <p:nvPr>
            <p:ph type="title"/>
          </p:nvPr>
        </p:nvSpPr>
        <p:spPr/>
        <p:txBody>
          <a:bodyPr/>
          <a:lstStyle/>
          <a:p>
            <a:r>
              <a:rPr lang="en-US" dirty="0"/>
              <a:t>Local licensing</a:t>
            </a:r>
          </a:p>
        </p:txBody>
      </p:sp>
      <p:sp>
        <p:nvSpPr>
          <p:cNvPr id="4" name="Slide Number Placeholder 3">
            <a:extLst>
              <a:ext uri="{FF2B5EF4-FFF2-40B4-BE49-F238E27FC236}">
                <a16:creationId xmlns:a16="http://schemas.microsoft.com/office/drawing/2014/main" id="{E52F546E-29D9-4A71-A399-BECAFDB6D0C7}"/>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Tree>
    <p:extLst>
      <p:ext uri="{BB962C8B-B14F-4D97-AF65-F5344CB8AC3E}">
        <p14:creationId xmlns:p14="http://schemas.microsoft.com/office/powerpoint/2010/main" val="212953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05A236-57CE-4ED9-A99F-0994AAFF1796}"/>
              </a:ext>
            </a:extLst>
          </p:cNvPr>
          <p:cNvSpPr>
            <a:spLocks noGrp="1"/>
          </p:cNvSpPr>
          <p:nvPr>
            <p:ph idx="1"/>
          </p:nvPr>
        </p:nvSpPr>
        <p:spPr/>
        <p:txBody>
          <a:bodyPr>
            <a:normAutofit/>
          </a:bodyPr>
          <a:lstStyle/>
          <a:p>
            <a:r>
              <a:rPr lang="en-US" sz="1800" dirty="0"/>
              <a:t>June 30, 2023 - contract ends with Hillsborough County</a:t>
            </a:r>
          </a:p>
          <a:p>
            <a:r>
              <a:rPr lang="en-US" sz="1800" dirty="0"/>
              <a:t>July 1, 2023 - DCF will assume the administrative and regulatory functions of licensing for child care programs in Hillsborough County</a:t>
            </a:r>
          </a:p>
        </p:txBody>
      </p:sp>
      <p:sp>
        <p:nvSpPr>
          <p:cNvPr id="3" name="Title 2">
            <a:extLst>
              <a:ext uri="{FF2B5EF4-FFF2-40B4-BE49-F238E27FC236}">
                <a16:creationId xmlns:a16="http://schemas.microsoft.com/office/drawing/2014/main" id="{966D690C-202F-49AF-AA85-5CA22D9E7110}"/>
              </a:ext>
            </a:extLst>
          </p:cNvPr>
          <p:cNvSpPr>
            <a:spLocks noGrp="1"/>
          </p:cNvSpPr>
          <p:nvPr>
            <p:ph type="title"/>
          </p:nvPr>
        </p:nvSpPr>
        <p:spPr/>
        <p:txBody>
          <a:bodyPr/>
          <a:lstStyle/>
          <a:p>
            <a:r>
              <a:rPr lang="en-US" dirty="0"/>
              <a:t>Hillsborough transition coming soon</a:t>
            </a:r>
          </a:p>
        </p:txBody>
      </p:sp>
      <p:sp>
        <p:nvSpPr>
          <p:cNvPr id="4" name="Slide Number Placeholder 3">
            <a:extLst>
              <a:ext uri="{FF2B5EF4-FFF2-40B4-BE49-F238E27FC236}">
                <a16:creationId xmlns:a16="http://schemas.microsoft.com/office/drawing/2014/main" id="{5162347A-9E8C-4DAE-828F-82697815EB32}"/>
              </a:ext>
            </a:extLst>
          </p:cNvPr>
          <p:cNvSpPr>
            <a:spLocks noGrp="1"/>
          </p:cNvSpPr>
          <p:nvPr>
            <p:ph type="sldNum" sz="quarter" idx="12"/>
          </p:nvPr>
        </p:nvSpPr>
        <p:spPr/>
        <p:txBody>
          <a:bodyPr/>
          <a:lstStyle/>
          <a:p>
            <a:fld id="{3A98EE3D-8CD1-4C3F-BD1C-C98C9596463C}" type="slidenum">
              <a:rPr lang="en-US" smtClean="0"/>
              <a:pPr/>
              <a:t>5</a:t>
            </a:fld>
            <a:endParaRPr lang="en-US" dirty="0"/>
          </a:p>
        </p:txBody>
      </p:sp>
    </p:spTree>
    <p:extLst>
      <p:ext uri="{BB962C8B-B14F-4D97-AF65-F5344CB8AC3E}">
        <p14:creationId xmlns:p14="http://schemas.microsoft.com/office/powerpoint/2010/main" val="26185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CFC387-1343-482F-99C5-B1E6955BEA6C}"/>
              </a:ext>
            </a:extLst>
          </p:cNvPr>
          <p:cNvSpPr>
            <a:spLocks noGrp="1"/>
          </p:cNvSpPr>
          <p:nvPr>
            <p:ph idx="1"/>
          </p:nvPr>
        </p:nvSpPr>
        <p:spPr/>
        <p:txBody>
          <a:bodyPr>
            <a:normAutofit/>
          </a:bodyPr>
          <a:lstStyle/>
          <a:p>
            <a:r>
              <a:rPr lang="en-US" sz="1800" dirty="0"/>
              <a:t>Licenses issued by Hillsborough County will continue to be valid through expiration</a:t>
            </a:r>
          </a:p>
          <a:p>
            <a:pPr lvl="1"/>
            <a:r>
              <a:rPr lang="en-US" sz="1500" dirty="0"/>
              <a:t>Administrative actions</a:t>
            </a:r>
          </a:p>
          <a:p>
            <a:pPr lvl="1"/>
            <a:r>
              <a:rPr lang="en-US" sz="1500" dirty="0"/>
              <a:t>Voluntary closure by provider</a:t>
            </a:r>
          </a:p>
          <a:p>
            <a:pPr lvl="1"/>
            <a:r>
              <a:rPr lang="en-US" sz="1500" dirty="0"/>
              <a:t>Licensed vs Registered (Homes)</a:t>
            </a:r>
          </a:p>
          <a:p>
            <a:r>
              <a:rPr lang="en-US" sz="1800" dirty="0"/>
              <a:t>Inspections will be completed by DCF staff</a:t>
            </a:r>
          </a:p>
          <a:p>
            <a:pPr lvl="1"/>
            <a:r>
              <a:rPr lang="en-US" sz="1500" dirty="0"/>
              <a:t>Facility – 2 Routines and 1 Renewal</a:t>
            </a:r>
          </a:p>
          <a:p>
            <a:pPr lvl="1"/>
            <a:r>
              <a:rPr lang="en-US" sz="1500" dirty="0"/>
              <a:t>Homes – 1 Routine and 1 Renewal</a:t>
            </a:r>
          </a:p>
          <a:p>
            <a:r>
              <a:rPr lang="en-US" sz="1800" dirty="0"/>
              <a:t>Inspections will monitor for DCF standards</a:t>
            </a:r>
          </a:p>
          <a:p>
            <a:endParaRPr lang="en-US" sz="1800" dirty="0"/>
          </a:p>
        </p:txBody>
      </p:sp>
      <p:sp>
        <p:nvSpPr>
          <p:cNvPr id="3" name="Title 2">
            <a:extLst>
              <a:ext uri="{FF2B5EF4-FFF2-40B4-BE49-F238E27FC236}">
                <a16:creationId xmlns:a16="http://schemas.microsoft.com/office/drawing/2014/main" id="{40115CE5-136D-4BE7-914B-F54FEFAD5D22}"/>
              </a:ext>
            </a:extLst>
          </p:cNvPr>
          <p:cNvSpPr>
            <a:spLocks noGrp="1"/>
          </p:cNvSpPr>
          <p:nvPr>
            <p:ph type="title"/>
          </p:nvPr>
        </p:nvSpPr>
        <p:spPr/>
        <p:txBody>
          <a:bodyPr/>
          <a:lstStyle/>
          <a:p>
            <a:r>
              <a:rPr lang="en-US" dirty="0"/>
              <a:t>What does that mean for Hillsborough providers?</a:t>
            </a:r>
          </a:p>
        </p:txBody>
      </p:sp>
      <p:sp>
        <p:nvSpPr>
          <p:cNvPr id="4" name="Slide Number Placeholder 3">
            <a:extLst>
              <a:ext uri="{FF2B5EF4-FFF2-40B4-BE49-F238E27FC236}">
                <a16:creationId xmlns:a16="http://schemas.microsoft.com/office/drawing/2014/main" id="{034C44D2-5240-4688-A819-15153F01CF86}"/>
              </a:ext>
            </a:extLst>
          </p:cNvPr>
          <p:cNvSpPr>
            <a:spLocks noGrp="1"/>
          </p:cNvSpPr>
          <p:nvPr>
            <p:ph type="sldNum" sz="quarter" idx="12"/>
          </p:nvPr>
        </p:nvSpPr>
        <p:spPr/>
        <p:txBody>
          <a:bodyPr/>
          <a:lstStyle/>
          <a:p>
            <a:fld id="{3A98EE3D-8CD1-4C3F-BD1C-C98C9596463C}" type="slidenum">
              <a:rPr lang="en-US" smtClean="0"/>
              <a:pPr/>
              <a:t>6</a:t>
            </a:fld>
            <a:endParaRPr lang="en-US" dirty="0"/>
          </a:p>
        </p:txBody>
      </p:sp>
    </p:spTree>
    <p:extLst>
      <p:ext uri="{BB962C8B-B14F-4D97-AF65-F5344CB8AC3E}">
        <p14:creationId xmlns:p14="http://schemas.microsoft.com/office/powerpoint/2010/main" val="181194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72F9-144B-411E-9124-8BF7E288749A}"/>
              </a:ext>
            </a:extLst>
          </p:cNvPr>
          <p:cNvSpPr>
            <a:spLocks noGrp="1"/>
          </p:cNvSpPr>
          <p:nvPr>
            <p:ph type="title"/>
          </p:nvPr>
        </p:nvSpPr>
        <p:spPr/>
        <p:txBody>
          <a:bodyPr/>
          <a:lstStyle/>
          <a:p>
            <a:r>
              <a:rPr lang="en-US" dirty="0"/>
              <a:t>DCF standards</a:t>
            </a:r>
          </a:p>
        </p:txBody>
      </p:sp>
      <p:sp>
        <p:nvSpPr>
          <p:cNvPr id="5" name="Text Placeholder 4">
            <a:extLst>
              <a:ext uri="{FF2B5EF4-FFF2-40B4-BE49-F238E27FC236}">
                <a16:creationId xmlns:a16="http://schemas.microsoft.com/office/drawing/2014/main" id="{48F22F35-0C31-42CC-A266-3B6AF766C54E}"/>
              </a:ext>
            </a:extLst>
          </p:cNvPr>
          <p:cNvSpPr>
            <a:spLocks noGrp="1"/>
          </p:cNvSpPr>
          <p:nvPr>
            <p:ph type="body" idx="1"/>
          </p:nvPr>
        </p:nvSpPr>
        <p:spPr/>
        <p:txBody>
          <a:bodyPr/>
          <a:lstStyle/>
          <a:p>
            <a:r>
              <a:rPr lang="en-US" dirty="0"/>
              <a:t>Facilities:</a:t>
            </a:r>
          </a:p>
        </p:txBody>
      </p:sp>
      <p:sp>
        <p:nvSpPr>
          <p:cNvPr id="2" name="Content Placeholder 1">
            <a:extLst>
              <a:ext uri="{FF2B5EF4-FFF2-40B4-BE49-F238E27FC236}">
                <a16:creationId xmlns:a16="http://schemas.microsoft.com/office/drawing/2014/main" id="{7A33E0E3-FE56-45E8-A182-2CBC5CB5371B}"/>
              </a:ext>
            </a:extLst>
          </p:cNvPr>
          <p:cNvSpPr>
            <a:spLocks noGrp="1"/>
          </p:cNvSpPr>
          <p:nvPr>
            <p:ph sz="half" idx="2"/>
          </p:nvPr>
        </p:nvSpPr>
        <p:spPr/>
        <p:txBody>
          <a:bodyPr>
            <a:normAutofit/>
          </a:bodyPr>
          <a:lstStyle/>
          <a:p>
            <a:pPr marL="0" indent="0">
              <a:buNone/>
            </a:pPr>
            <a:r>
              <a:rPr lang="en-US" sz="1800" dirty="0">
                <a:latin typeface="+mn-lt"/>
              </a:rPr>
              <a:t>s. 402.305, Florida Statutes (F.S.)</a:t>
            </a:r>
          </a:p>
          <a:p>
            <a:pPr marL="0" indent="0">
              <a:buNone/>
            </a:pPr>
            <a:r>
              <a:rPr lang="en-US" sz="1800" dirty="0">
                <a:latin typeface="+mn-lt"/>
              </a:rPr>
              <a:t>Chapter 65C-22, Florida Administrative Code (F.A.C.)</a:t>
            </a:r>
          </a:p>
          <a:p>
            <a:pPr marL="0" indent="0">
              <a:buNone/>
            </a:pPr>
            <a:r>
              <a:rPr lang="en-US" sz="1800" dirty="0">
                <a:latin typeface="+mn-lt"/>
              </a:rPr>
              <a:t>Child Care Facility Handbook (incorporated by reference in 65C-22.001(6), F.A.C.</a:t>
            </a:r>
          </a:p>
          <a:p>
            <a:pPr marL="0" indent="0">
              <a:buNone/>
            </a:pPr>
            <a:endParaRPr lang="en-US" sz="1800" dirty="0">
              <a:latin typeface="+mn-lt"/>
            </a:endParaRPr>
          </a:p>
          <a:p>
            <a:endParaRPr lang="en-US" dirty="0"/>
          </a:p>
        </p:txBody>
      </p:sp>
      <p:sp>
        <p:nvSpPr>
          <p:cNvPr id="6" name="Text Placeholder 5">
            <a:extLst>
              <a:ext uri="{FF2B5EF4-FFF2-40B4-BE49-F238E27FC236}">
                <a16:creationId xmlns:a16="http://schemas.microsoft.com/office/drawing/2014/main" id="{BAF52179-0EA1-4663-B238-EFE476235876}"/>
              </a:ext>
            </a:extLst>
          </p:cNvPr>
          <p:cNvSpPr>
            <a:spLocks noGrp="1"/>
          </p:cNvSpPr>
          <p:nvPr>
            <p:ph type="body" sz="quarter" idx="3"/>
          </p:nvPr>
        </p:nvSpPr>
        <p:spPr/>
        <p:txBody>
          <a:bodyPr/>
          <a:lstStyle/>
          <a:p>
            <a:r>
              <a:rPr lang="en-US" dirty="0"/>
              <a:t>Homes:</a:t>
            </a:r>
          </a:p>
        </p:txBody>
      </p:sp>
      <p:sp>
        <p:nvSpPr>
          <p:cNvPr id="7" name="Content Placeholder 6">
            <a:extLst>
              <a:ext uri="{FF2B5EF4-FFF2-40B4-BE49-F238E27FC236}">
                <a16:creationId xmlns:a16="http://schemas.microsoft.com/office/drawing/2014/main" id="{6334F18B-4F53-490D-B90E-4DF7246E332E}"/>
              </a:ext>
            </a:extLst>
          </p:cNvPr>
          <p:cNvSpPr>
            <a:spLocks noGrp="1"/>
          </p:cNvSpPr>
          <p:nvPr>
            <p:ph sz="quarter" idx="4"/>
          </p:nvPr>
        </p:nvSpPr>
        <p:spPr/>
        <p:txBody>
          <a:bodyPr/>
          <a:lstStyle/>
          <a:p>
            <a:pPr marL="0" indent="0">
              <a:buNone/>
            </a:pPr>
            <a:r>
              <a:rPr lang="en-US" sz="1800" dirty="0">
                <a:latin typeface="+mn-lt"/>
              </a:rPr>
              <a:t>s. 402.313 and 402.3131, Florida Statutes (F.S.)</a:t>
            </a:r>
          </a:p>
          <a:p>
            <a:pPr marL="0" indent="0">
              <a:buNone/>
            </a:pPr>
            <a:r>
              <a:rPr lang="en-US" sz="1800" dirty="0">
                <a:latin typeface="+mn-lt"/>
              </a:rPr>
              <a:t>Chapter 65C-20, Florida Administrative Code (F.A.C.)</a:t>
            </a:r>
          </a:p>
          <a:p>
            <a:pPr marL="0" indent="0">
              <a:buNone/>
            </a:pPr>
            <a:r>
              <a:rPr lang="en-US" sz="1800" dirty="0">
                <a:latin typeface="+mn-lt"/>
              </a:rPr>
              <a:t>Family Day Care Home and Large Family Child Care Home Handbook (incorporated by reference in 65C-20.008(7), F.A.C.</a:t>
            </a:r>
          </a:p>
          <a:p>
            <a:endParaRPr lang="en-US" dirty="0"/>
          </a:p>
        </p:txBody>
      </p:sp>
      <p:sp>
        <p:nvSpPr>
          <p:cNvPr id="4" name="Slide Number Placeholder 3">
            <a:extLst>
              <a:ext uri="{FF2B5EF4-FFF2-40B4-BE49-F238E27FC236}">
                <a16:creationId xmlns:a16="http://schemas.microsoft.com/office/drawing/2014/main" id="{A1E5A739-B9AA-4A33-A697-3A3431258B5E}"/>
              </a:ext>
            </a:extLst>
          </p:cNvPr>
          <p:cNvSpPr>
            <a:spLocks noGrp="1"/>
          </p:cNvSpPr>
          <p:nvPr>
            <p:ph type="sldNum" sz="quarter" idx="12"/>
          </p:nvPr>
        </p:nvSpPr>
        <p:spPr/>
        <p:txBody>
          <a:bodyPr/>
          <a:lstStyle/>
          <a:p>
            <a:fld id="{3A98EE3D-8CD1-4C3F-BD1C-C98C9596463C}" type="slidenum">
              <a:rPr lang="en-US" smtClean="0"/>
              <a:pPr/>
              <a:t>7</a:t>
            </a:fld>
            <a:endParaRPr lang="en-US" dirty="0"/>
          </a:p>
        </p:txBody>
      </p:sp>
    </p:spTree>
    <p:extLst>
      <p:ext uri="{BB962C8B-B14F-4D97-AF65-F5344CB8AC3E}">
        <p14:creationId xmlns:p14="http://schemas.microsoft.com/office/powerpoint/2010/main" val="51368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0977-C8B8-42C1-9C05-C35AC5D9EBCC}"/>
              </a:ext>
            </a:extLst>
          </p:cNvPr>
          <p:cNvSpPr>
            <a:spLocks noGrp="1"/>
          </p:cNvSpPr>
          <p:nvPr>
            <p:ph type="title"/>
          </p:nvPr>
        </p:nvSpPr>
        <p:spPr/>
        <p:txBody>
          <a:bodyPr>
            <a:normAutofit/>
          </a:bodyPr>
          <a:lstStyle/>
          <a:p>
            <a:r>
              <a:rPr lang="en-US" dirty="0"/>
              <a:t>Where to find DCF statute/rule requirements</a:t>
            </a:r>
          </a:p>
        </p:txBody>
      </p:sp>
      <p:sp>
        <p:nvSpPr>
          <p:cNvPr id="4" name="TextBox 3">
            <a:extLst>
              <a:ext uri="{FF2B5EF4-FFF2-40B4-BE49-F238E27FC236}">
                <a16:creationId xmlns:a16="http://schemas.microsoft.com/office/drawing/2014/main" id="{7FDC8430-4E14-4C1E-B684-5FA17BFCB526}"/>
              </a:ext>
            </a:extLst>
          </p:cNvPr>
          <p:cNvSpPr txBox="1"/>
          <p:nvPr/>
        </p:nvSpPr>
        <p:spPr>
          <a:xfrm>
            <a:off x="5791200" y="2459504"/>
            <a:ext cx="47244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rajan Pro"/>
                <a:cs typeface="Times New Roman" panose="02020603050405020304" pitchFamily="18" charset="0"/>
                <a:hlinkClick r:id="rId3"/>
              </a:rPr>
              <a:t>www.myflfamilies.com/childcare</a:t>
            </a:r>
            <a:endParaRPr lang="en-US" sz="2400" dirty="0">
              <a:latin typeface="Trajan Pro"/>
              <a:cs typeface="Times New Roman" panose="02020603050405020304" pitchFamily="18" charset="0"/>
            </a:endParaRPr>
          </a:p>
          <a:p>
            <a:pPr marL="285750" indent="-285750">
              <a:buFont typeface="Arial" panose="020B0604020202020204" pitchFamily="34" charset="0"/>
              <a:buChar char="•"/>
            </a:pPr>
            <a:endParaRPr lang="en-US" sz="2400" dirty="0">
              <a:latin typeface="Trajan Pro"/>
              <a:cs typeface="Times New Roman" panose="02020603050405020304" pitchFamily="18" charset="0"/>
            </a:endParaRPr>
          </a:p>
          <a:p>
            <a:pPr marL="285750" indent="-285750">
              <a:buFont typeface="Arial" panose="020B0604020202020204" pitchFamily="34" charset="0"/>
              <a:buChar char="•"/>
            </a:pPr>
            <a:r>
              <a:rPr lang="en-US" sz="2400" dirty="0">
                <a:latin typeface="Trajan Pro"/>
                <a:cs typeface="Times New Roman" panose="02020603050405020304" pitchFamily="18" charset="0"/>
              </a:rPr>
              <a:t>Laws &amp; Requirements</a:t>
            </a:r>
          </a:p>
          <a:p>
            <a:pPr marL="285750" indent="-285750">
              <a:buFont typeface="Arial" panose="020B0604020202020204" pitchFamily="34" charset="0"/>
              <a:buChar char="•"/>
            </a:pPr>
            <a:endParaRPr lang="en-US" sz="2400" dirty="0">
              <a:latin typeface="Trajan Pro"/>
              <a:cs typeface="Times New Roman" panose="02020603050405020304" pitchFamily="18" charset="0"/>
            </a:endParaRPr>
          </a:p>
          <a:p>
            <a:pPr marL="285750" indent="-285750">
              <a:buFont typeface="Arial" panose="020B0604020202020204" pitchFamily="34" charset="0"/>
              <a:buChar char="•"/>
            </a:pPr>
            <a:r>
              <a:rPr lang="en-US" sz="2400" dirty="0">
                <a:latin typeface="Trajan Pro"/>
                <a:cs typeface="Times New Roman" panose="02020603050405020304" pitchFamily="18" charset="0"/>
              </a:rPr>
              <a:t>Statutes</a:t>
            </a:r>
          </a:p>
          <a:p>
            <a:endParaRPr lang="en-US" sz="2400" dirty="0">
              <a:latin typeface="Trajan Pro"/>
              <a:cs typeface="Times New Roman" panose="02020603050405020304" pitchFamily="18" charset="0"/>
            </a:endParaRPr>
          </a:p>
          <a:p>
            <a:pPr marL="285750" indent="-285750">
              <a:buFont typeface="Arial" panose="020B0604020202020204" pitchFamily="34" charset="0"/>
              <a:buChar char="•"/>
            </a:pPr>
            <a:r>
              <a:rPr lang="en-US" sz="2400" dirty="0">
                <a:latin typeface="Trajan Pro"/>
                <a:cs typeface="Times New Roman" panose="02020603050405020304" pitchFamily="18" charset="0"/>
              </a:rPr>
              <a:t>Licensing Handbooks</a:t>
            </a:r>
          </a:p>
          <a:p>
            <a:pPr marL="285750" indent="-285750">
              <a:buFont typeface="Arial" panose="020B0604020202020204" pitchFamily="34" charset="0"/>
              <a:buChar char="•"/>
            </a:pPr>
            <a:endParaRPr lang="en-US" sz="2400" dirty="0">
              <a:latin typeface="Trajan Pro"/>
              <a:cs typeface="Times New Roman" panose="02020603050405020304" pitchFamily="18" charset="0"/>
            </a:endParaRPr>
          </a:p>
          <a:p>
            <a:pPr marL="285750" indent="-285750">
              <a:buFont typeface="Arial" panose="020B0604020202020204" pitchFamily="34" charset="0"/>
              <a:buChar char="•"/>
            </a:pPr>
            <a:r>
              <a:rPr lang="en-US" sz="2400" dirty="0">
                <a:latin typeface="Trajan Pro"/>
                <a:cs typeface="Times New Roman" panose="02020603050405020304" pitchFamily="18" charset="0"/>
              </a:rPr>
              <a:t>Classification Summaries</a:t>
            </a:r>
          </a:p>
        </p:txBody>
      </p:sp>
      <p:pic>
        <p:nvPicPr>
          <p:cNvPr id="6" name="Picture 5">
            <a:extLst>
              <a:ext uri="{FF2B5EF4-FFF2-40B4-BE49-F238E27FC236}">
                <a16:creationId xmlns:a16="http://schemas.microsoft.com/office/drawing/2014/main" id="{A541BF8E-DB0D-4CDA-BC98-1E2B1B5E07C3}"/>
              </a:ext>
            </a:extLst>
          </p:cNvPr>
          <p:cNvPicPr>
            <a:picLocks noChangeAspect="1"/>
          </p:cNvPicPr>
          <p:nvPr/>
        </p:nvPicPr>
        <p:blipFill>
          <a:blip r:embed="rId4"/>
          <a:stretch>
            <a:fillRect/>
          </a:stretch>
        </p:blipFill>
        <p:spPr>
          <a:xfrm>
            <a:off x="1099818" y="1717990"/>
            <a:ext cx="3516570" cy="48127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0394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5A3681-BFA7-4506-AF29-6C1D09371831}"/>
              </a:ext>
            </a:extLst>
          </p:cNvPr>
          <p:cNvSpPr>
            <a:spLocks noGrp="1"/>
          </p:cNvSpPr>
          <p:nvPr>
            <p:ph idx="1"/>
          </p:nvPr>
        </p:nvSpPr>
        <p:spPr>
          <a:xfrm>
            <a:off x="581192" y="1979802"/>
            <a:ext cx="11029615" cy="4303552"/>
          </a:xfrm>
        </p:spPr>
        <p:txBody>
          <a:bodyPr>
            <a:normAutofit/>
          </a:bodyPr>
          <a:lstStyle/>
          <a:p>
            <a:r>
              <a:rPr lang="en-US" dirty="0"/>
              <a:t>Supervision</a:t>
            </a:r>
          </a:p>
          <a:p>
            <a:pPr lvl="1"/>
            <a:r>
              <a:rPr lang="en-US" dirty="0"/>
              <a:t>Swimming and water activities</a:t>
            </a:r>
          </a:p>
          <a:p>
            <a:r>
              <a:rPr lang="en-US" dirty="0"/>
              <a:t>Transportation</a:t>
            </a:r>
          </a:p>
          <a:p>
            <a:pPr lvl="1"/>
            <a:r>
              <a:rPr lang="en-US" dirty="0"/>
              <a:t>Seat belts/Child restraints (including wheelchair occupants)</a:t>
            </a:r>
          </a:p>
          <a:p>
            <a:r>
              <a:rPr lang="en-US" dirty="0"/>
              <a:t>Facility Environment</a:t>
            </a:r>
          </a:p>
          <a:p>
            <a:pPr lvl="1"/>
            <a:r>
              <a:rPr lang="en-US" dirty="0"/>
              <a:t>Documentation of daily inspection</a:t>
            </a:r>
          </a:p>
          <a:p>
            <a:pPr lvl="1"/>
            <a:r>
              <a:rPr lang="en-US" dirty="0"/>
              <a:t>Guardrails/protective barriers</a:t>
            </a:r>
          </a:p>
          <a:p>
            <a:r>
              <a:rPr lang="en-US" dirty="0"/>
              <a:t>Food and Nutrition</a:t>
            </a:r>
          </a:p>
          <a:p>
            <a:pPr lvl="1"/>
            <a:r>
              <a:rPr lang="en-US" dirty="0"/>
              <a:t>Catered food/Infant food</a:t>
            </a:r>
          </a:p>
          <a:p>
            <a:r>
              <a:rPr lang="en-US" dirty="0"/>
              <a:t>Health Requirements</a:t>
            </a:r>
          </a:p>
          <a:p>
            <a:pPr lvl="1"/>
            <a:r>
              <a:rPr lang="en-US" dirty="0"/>
              <a:t>Medication administration</a:t>
            </a:r>
          </a:p>
          <a:p>
            <a:endParaRPr lang="en-US" dirty="0"/>
          </a:p>
        </p:txBody>
      </p:sp>
      <p:sp>
        <p:nvSpPr>
          <p:cNvPr id="3" name="Title 2">
            <a:extLst>
              <a:ext uri="{FF2B5EF4-FFF2-40B4-BE49-F238E27FC236}">
                <a16:creationId xmlns:a16="http://schemas.microsoft.com/office/drawing/2014/main" id="{E2BC7EC7-EA3C-4D8B-9192-ED4A9198E2D1}"/>
              </a:ext>
            </a:extLst>
          </p:cNvPr>
          <p:cNvSpPr>
            <a:spLocks noGrp="1"/>
          </p:cNvSpPr>
          <p:nvPr>
            <p:ph type="title"/>
          </p:nvPr>
        </p:nvSpPr>
        <p:spPr/>
        <p:txBody>
          <a:bodyPr/>
          <a:lstStyle/>
          <a:p>
            <a:r>
              <a:rPr lang="en-US" dirty="0"/>
              <a:t>What are the major differences?</a:t>
            </a:r>
            <a:br>
              <a:rPr lang="en-US" dirty="0"/>
            </a:br>
            <a:r>
              <a:rPr lang="en-US" dirty="0"/>
              <a:t>Child care facilities</a:t>
            </a:r>
          </a:p>
        </p:txBody>
      </p:sp>
      <p:sp>
        <p:nvSpPr>
          <p:cNvPr id="4" name="Slide Number Placeholder 3">
            <a:extLst>
              <a:ext uri="{FF2B5EF4-FFF2-40B4-BE49-F238E27FC236}">
                <a16:creationId xmlns:a16="http://schemas.microsoft.com/office/drawing/2014/main" id="{83BD95FA-035F-443A-B55F-7AED8D638EDA}"/>
              </a:ext>
            </a:extLst>
          </p:cNvPr>
          <p:cNvSpPr>
            <a:spLocks noGrp="1"/>
          </p:cNvSpPr>
          <p:nvPr>
            <p:ph type="sldNum" sz="quarter" idx="12"/>
          </p:nvPr>
        </p:nvSpPr>
        <p:spPr/>
        <p:txBody>
          <a:bodyPr/>
          <a:lstStyle/>
          <a:p>
            <a:fld id="{3A98EE3D-8CD1-4C3F-BD1C-C98C9596463C}" type="slidenum">
              <a:rPr lang="en-US" smtClean="0"/>
              <a:pPr/>
              <a:t>9</a:t>
            </a:fld>
            <a:endParaRPr lang="en-US" dirty="0"/>
          </a:p>
        </p:txBody>
      </p:sp>
    </p:spTree>
    <p:extLst>
      <p:ext uri="{BB962C8B-B14F-4D97-AF65-F5344CB8AC3E}">
        <p14:creationId xmlns:p14="http://schemas.microsoft.com/office/powerpoint/2010/main" val="619596203"/>
      </p:ext>
    </p:extLst>
  </p:cSld>
  <p:clrMapOvr>
    <a:masterClrMapping/>
  </p:clrMapOvr>
</p:sld>
</file>

<file path=ppt/theme/theme1.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6ba397-6235-43cc-be9d-89c39d531d8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12C928237B9549B728BCB0A33FC1F6" ma:contentTypeVersion="9" ma:contentTypeDescription="Create a new document." ma:contentTypeScope="" ma:versionID="8c57c99b9aa01e6d33f9fd84e48aa02d">
  <xsd:schema xmlns:xsd="http://www.w3.org/2001/XMLSchema" xmlns:xs="http://www.w3.org/2001/XMLSchema" xmlns:p="http://schemas.microsoft.com/office/2006/metadata/properties" xmlns:ns2="316ba397-6235-43cc-be9d-89c39d531d8e" targetNamespace="http://schemas.microsoft.com/office/2006/metadata/properties" ma:root="true" ma:fieldsID="d54fca59431ac04dd2606aa7b6832404" ns2:_="">
    <xsd:import namespace="316ba397-6235-43cc-be9d-89c39d531d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ba397-6235-43cc-be9d-89c39d531d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5cb411-4442-4ffa-af81-3ff6857008b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71af3243-3dd4-4a8d-8c0d-dd76da1f02a5"/>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 ds:uri="http://schemas.openxmlformats.org/package/2006/metadata/core-properties"/>
    <ds:schemaRef ds:uri="16c05727-aa75-4e4a-9b5f-8a80a1165891"/>
    <ds:schemaRef ds:uri="http://purl.org/dc/dcmitype/"/>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C11419F5-8E08-41DE-8E0A-B457FD0CD84D}"/>
</file>

<file path=docProps/app.xml><?xml version="1.0" encoding="utf-8"?>
<Properties xmlns="http://schemas.openxmlformats.org/officeDocument/2006/extended-properties" xmlns:vt="http://schemas.openxmlformats.org/officeDocument/2006/docPropsVTypes">
  <Template/>
  <TotalTime>6032</TotalTime>
  <Words>1644</Words>
  <Application>Microsoft Office PowerPoint</Application>
  <PresentationFormat>Widescreen</PresentationFormat>
  <Paragraphs>196</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Trajan Pro</vt:lpstr>
      <vt:lpstr>Verdana</vt:lpstr>
      <vt:lpstr>Wingdings 2</vt:lpstr>
      <vt:lpstr>Theme-DCF</vt:lpstr>
      <vt:lpstr>Hillsborough child care town hall meeting</vt:lpstr>
      <vt:lpstr>Department of children and families Office of licensing</vt:lpstr>
      <vt:lpstr>Major functions of child care licensing</vt:lpstr>
      <vt:lpstr>Local licensing</vt:lpstr>
      <vt:lpstr>Hillsborough transition coming soon</vt:lpstr>
      <vt:lpstr>What does that mean for Hillsborough providers?</vt:lpstr>
      <vt:lpstr>DCF standards</vt:lpstr>
      <vt:lpstr>Where to find DCF statute/rule requirements</vt:lpstr>
      <vt:lpstr>What are the major differences? Child care facilities</vt:lpstr>
      <vt:lpstr>What are the major differences? Family day care Homes/large family child care homes</vt:lpstr>
      <vt:lpstr>Next steps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Hillsborough Town Hall Providers Meeting PowerPoint Presentation</dc:title>
  <dc:creator>Edwards, Joseph</dc:creator>
  <cp:lastModifiedBy>VanDyke, Misty N</cp:lastModifiedBy>
  <cp:revision>55</cp:revision>
  <dcterms:created xsi:type="dcterms:W3CDTF">2022-01-04T16:51:29Z</dcterms:created>
  <dcterms:modified xsi:type="dcterms:W3CDTF">2025-05-22T19:12:27Z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0x0101008512C928237B9549B728BCB0A33FC1F6</vt:lpwstr>
  </property>
</Properties>
</file>